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64" r:id="rId3"/>
    <p:sldId id="266" r:id="rId4"/>
    <p:sldId id="267" r:id="rId5"/>
    <p:sldId id="262" r:id="rId6"/>
    <p:sldId id="268" r:id="rId7"/>
    <p:sldId id="265" r:id="rId8"/>
    <p:sldId id="257" r:id="rId9"/>
    <p:sldId id="263" r:id="rId10"/>
    <p:sldId id="258" r:id="rId11"/>
    <p:sldId id="260" r:id="rId12"/>
    <p:sldId id="259" r:id="rId13"/>
    <p:sldId id="261" r:id="rId14"/>
    <p:sldId id="270"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5/16/2020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5/16/2020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5/16/2020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5/16/2020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A16AA21-1863-4931-97CB-99D0A168701B}" type="datetimeFigureOut">
              <a:rPr lang="en-US" dirty="0"/>
              <a:t>5/16/2020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3772C379-9A7C-4C87-A116-CBE9F58B04C5}" type="datetimeFigureOut">
              <a:rPr lang="en-US" dirty="0"/>
              <a:t>5/16/2020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5/16/2020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es.wikipedia.org/wiki/Europa" TargetMode="External"/><Relationship Id="rId3" Type="http://schemas.openxmlformats.org/officeDocument/2006/relationships/image" Target="../media/image19.jpeg"/><Relationship Id="rId7" Type="http://schemas.openxmlformats.org/officeDocument/2006/relationships/hyperlink" Target="https://es.wikipedia.org/wiki/Estados_Unidos" TargetMode="External"/><Relationship Id="rId12" Type="http://schemas.openxmlformats.org/officeDocument/2006/relationships/hyperlink" Target="https://es.wikipedia.org/wiki/Alebrije#cite_note-3" TargetMode="External"/><Relationship Id="rId2" Type="http://schemas.openxmlformats.org/officeDocument/2006/relationships/hyperlink" Target="https://commons.wikimedia.org/wiki/File:MichenRojaJuarez.JPG" TargetMode="External"/><Relationship Id="rId1" Type="http://schemas.openxmlformats.org/officeDocument/2006/relationships/slideLayout" Target="../slideLayouts/slideLayout7.xml"/><Relationship Id="rId6" Type="http://schemas.openxmlformats.org/officeDocument/2006/relationships/hyperlink" Target="https://es.wikipedia.org/wiki/Alebrije#cite_note-2" TargetMode="External"/><Relationship Id="rId11" Type="http://schemas.openxmlformats.org/officeDocument/2006/relationships/hyperlink" Target="https://es.wikipedia.org/wiki/1992" TargetMode="External"/><Relationship Id="rId5" Type="http://schemas.openxmlformats.org/officeDocument/2006/relationships/image" Target="../media/image20.jpeg"/><Relationship Id="rId10" Type="http://schemas.openxmlformats.org/officeDocument/2006/relationships/hyperlink" Target="https://es.wikipedia.org/wiki/Arte_mexicano" TargetMode="External"/><Relationship Id="rId4" Type="http://schemas.openxmlformats.org/officeDocument/2006/relationships/hyperlink" Target="https://commons.wikimedia.org/wiki/File:The_Childrens_Museum_of_Indianapolis_-_Alebrije_bird_sculpture.jpg" TargetMode="External"/><Relationship Id="rId9" Type="http://schemas.openxmlformats.org/officeDocument/2006/relationships/hyperlink" Target="https://es.wikipedia.org/wiki/Tradiciones_populares"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es.wikipedia.org/wiki/Premio_Nacional_de_Ciencias_y_Artes_(M%C3%A9xico)" TargetMode="External"/><Relationship Id="rId13" Type="http://schemas.openxmlformats.org/officeDocument/2006/relationships/image" Target="../media/image20.jpeg"/><Relationship Id="rId3" Type="http://schemas.openxmlformats.org/officeDocument/2006/relationships/hyperlink" Target="https://es.wikipedia.org/wiki/El_Hotentote" TargetMode="External"/><Relationship Id="rId7" Type="http://schemas.openxmlformats.org/officeDocument/2006/relationships/hyperlink" Target="https://es.wikipedia.org/wiki/Pirotecnia" TargetMode="External"/><Relationship Id="rId12" Type="http://schemas.openxmlformats.org/officeDocument/2006/relationships/hyperlink" Target="https://commons.wikimedia.org/wiki/File:The_Childrens_Museum_of_Indianapolis_-_Alebrije_bird_sculpture.jpg" TargetMode="External"/><Relationship Id="rId2" Type="http://schemas.openxmlformats.org/officeDocument/2006/relationships/hyperlink" Target="https://es.wikipedia.org/wiki/Jos%C3%A9_Antonio_G%C3%B3mez_Rosas" TargetMode="External"/><Relationship Id="rId1" Type="http://schemas.openxmlformats.org/officeDocument/2006/relationships/slideLayout" Target="../slideLayouts/slideLayout7.xml"/><Relationship Id="rId6" Type="http://schemas.openxmlformats.org/officeDocument/2006/relationships/hyperlink" Target="https://es.wikipedia.org/wiki/Zoomorfo" TargetMode="External"/><Relationship Id="rId11" Type="http://schemas.openxmlformats.org/officeDocument/2006/relationships/hyperlink" Target="https://commons.wikimedia.org/wiki/File:Alebrije_hecho_por_artesanos_poblanos..JPG" TargetMode="External"/><Relationship Id="rId5" Type="http://schemas.openxmlformats.org/officeDocument/2006/relationships/hyperlink" Target="https://es.wikipedia.org/wiki/Baile_de_m%C3%A1scaras" TargetMode="External"/><Relationship Id="rId15" Type="http://schemas.openxmlformats.org/officeDocument/2006/relationships/hyperlink" Target="https://es.wikipedia.org/wiki/Museo_de_los_Ni%C3%B1os_de_Indian%C3%A1polis" TargetMode="External"/><Relationship Id="rId10" Type="http://schemas.openxmlformats.org/officeDocument/2006/relationships/hyperlink" Target="https://es.wikipedia.org/wiki/Museo_de_Arte_Popular_(Ciudad_de_M%C3%A9xico)" TargetMode="External"/><Relationship Id="rId4" Type="http://schemas.openxmlformats.org/officeDocument/2006/relationships/hyperlink" Target="https://es.wikipedia.org/wiki/Academia_de_San_Carlos" TargetMode="External"/><Relationship Id="rId9" Type="http://schemas.openxmlformats.org/officeDocument/2006/relationships/hyperlink" Target="https://es.wikipedia.org/wiki/2007" TargetMode="External"/><Relationship Id="rId14" Type="http://schemas.openxmlformats.org/officeDocument/2006/relationships/hyperlink" Target="https://es.wikipedia.org/wiki/Pedro_Linares_L%C3%B3pez"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es.wikipedia.org/wiki/Pi%C3%B1ata" TargetMode="External"/><Relationship Id="rId13" Type="http://schemas.openxmlformats.org/officeDocument/2006/relationships/hyperlink" Target="https://es.wikipedia.org/wiki/Frida_Kahlo" TargetMode="External"/><Relationship Id="rId18" Type="http://schemas.openxmlformats.org/officeDocument/2006/relationships/hyperlink" Target="https://es.wikipedia.org/wiki/Premio_Nacional_de_Ciencias_y_Artes_(M%C3%A9xico)" TargetMode="External"/><Relationship Id="rId3" Type="http://schemas.openxmlformats.org/officeDocument/2006/relationships/hyperlink" Target="https://es.wikipedia.org/wiki/Artesano" TargetMode="External"/><Relationship Id="rId21" Type="http://schemas.openxmlformats.org/officeDocument/2006/relationships/hyperlink" Target="https://es.wikipedia.org/wiki/Ciudad_de_M%C3%A9xico" TargetMode="External"/><Relationship Id="rId7" Type="http://schemas.openxmlformats.org/officeDocument/2006/relationships/hyperlink" Target="https://es.wikipedia.org/wiki/Alebrije#cite_note-monstruo-5" TargetMode="External"/><Relationship Id="rId12" Type="http://schemas.openxmlformats.org/officeDocument/2006/relationships/hyperlink" Target="https://es.wikipedia.org/wiki/Diego_Rivera" TargetMode="External"/><Relationship Id="rId17" Type="http://schemas.openxmlformats.org/officeDocument/2006/relationships/hyperlink" Target="https://es.wikipedia.org/wiki/Pedro_Linares_L%C3%B3pez" TargetMode="External"/><Relationship Id="rId2" Type="http://schemas.openxmlformats.org/officeDocument/2006/relationships/hyperlink" Target="https://commons.wikimedia.org/wiki/File:Alebrije_hecho_por_artesanos_poblanos..JPG" TargetMode="External"/><Relationship Id="rId16" Type="http://schemas.openxmlformats.org/officeDocument/2006/relationships/hyperlink" Target="https://es.wikipedia.org/wiki/1990" TargetMode="External"/><Relationship Id="rId20" Type="http://schemas.openxmlformats.org/officeDocument/2006/relationships/hyperlink" Target="https://es.wikipedia.org/wiki/Museo_Anahuacalli" TargetMode="External"/><Relationship Id="rId1" Type="http://schemas.openxmlformats.org/officeDocument/2006/relationships/slideLayout" Target="../slideLayouts/slideLayout7.xml"/><Relationship Id="rId6" Type="http://schemas.openxmlformats.org/officeDocument/2006/relationships/hyperlink" Target="https://es.wikipedia.org/wiki/1936" TargetMode="External"/><Relationship Id="rId11" Type="http://schemas.openxmlformats.org/officeDocument/2006/relationships/hyperlink" Target="https://es.wikipedia.org/wiki/Cuernavaca" TargetMode="External"/><Relationship Id="rId24" Type="http://schemas.openxmlformats.org/officeDocument/2006/relationships/image" Target="../media/image22.jpeg"/><Relationship Id="rId5" Type="http://schemas.openxmlformats.org/officeDocument/2006/relationships/hyperlink" Target="https://es.wikipedia.org/wiki/La_Merced_(Ciudad_de_M%C3%A9xico)" TargetMode="External"/><Relationship Id="rId15" Type="http://schemas.openxmlformats.org/officeDocument/2006/relationships/hyperlink" Target="https://es.wikipedia.org/wiki/1975" TargetMode="External"/><Relationship Id="rId23" Type="http://schemas.openxmlformats.org/officeDocument/2006/relationships/image" Target="../media/image21.jpeg"/><Relationship Id="rId10" Type="http://schemas.openxmlformats.org/officeDocument/2006/relationships/hyperlink" Target="https://es.wikipedia.org/wiki/Mercado_de_La_Merced" TargetMode="External"/><Relationship Id="rId19" Type="http://schemas.openxmlformats.org/officeDocument/2006/relationships/hyperlink" Target="https://es.wikipedia.org/wiki/Alebrije#cite_note-9" TargetMode="External"/><Relationship Id="rId4" Type="http://schemas.openxmlformats.org/officeDocument/2006/relationships/hyperlink" Target="https://es.wikipedia.org/wiki/M%C3%A9xico" TargetMode="External"/><Relationship Id="rId9" Type="http://schemas.openxmlformats.org/officeDocument/2006/relationships/hyperlink" Target="https://es.wikipedia.org/wiki/Papel_mach%C3%A9" TargetMode="External"/><Relationship Id="rId14" Type="http://schemas.openxmlformats.org/officeDocument/2006/relationships/hyperlink" Target="https://es.wikipedia.org/wiki/Alebrije#cite_note-gallucci-7" TargetMode="External"/><Relationship Id="rId22" Type="http://schemas.openxmlformats.org/officeDocument/2006/relationships/hyperlink" Target="https://commons.wikimedia.org/wiki/File:Alebrijes_in_Oaxaca,_Mexico_2009.jpg"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es.wikipedia.org/wiki/Mar%C3%ADa_Sabina" TargetMode="External"/><Relationship Id="rId3" Type="http://schemas.openxmlformats.org/officeDocument/2006/relationships/hyperlink" Target="https://es.wikipedia.org/wiki/Copal" TargetMode="External"/><Relationship Id="rId7" Type="http://schemas.openxmlformats.org/officeDocument/2006/relationships/hyperlink" Target="https://es.wikipedia.org/wiki/Manuel_Jim%C3%A9nez_Ram%C3%ADrez" TargetMode="External"/><Relationship Id="rId2" Type="http://schemas.openxmlformats.org/officeDocument/2006/relationships/hyperlink" Target="https://es.wikipedia.org/wiki/Oaxaca" TargetMode="External"/><Relationship Id="rId1" Type="http://schemas.openxmlformats.org/officeDocument/2006/relationships/slideLayout" Target="../slideLayouts/slideLayout7.xml"/><Relationship Id="rId6" Type="http://schemas.openxmlformats.org/officeDocument/2006/relationships/hyperlink" Target="https://es.wikipedia.org/wiki/Estados_Unidos_de_Am%C3%A9rica" TargetMode="External"/><Relationship Id="rId5" Type="http://schemas.openxmlformats.org/officeDocument/2006/relationships/hyperlink" Target="https://es.wikipedia.org/wiki/Alebrije#cite_note-12" TargetMode="External"/><Relationship Id="rId4" Type="http://schemas.openxmlformats.org/officeDocument/2006/relationships/hyperlink" Target="https://es.wikipedia.org/wiki/Alebrije#cite_note-11" TargetMode="External"/><Relationship Id="rId9" Type="http://schemas.openxmlformats.org/officeDocument/2006/relationships/hyperlink" Target="https://es.wikipedia.org/wiki/Alebrije#cite_note-1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hyperlink" Target="https://www.amo-alebrijes.com/como-hacer-un-alebrije-dragon/" TargetMode="External"/><Relationship Id="rId2" Type="http://schemas.openxmlformats.org/officeDocument/2006/relationships/hyperlink" Target="https://www.google.com/search?q=c%C3%B3mo+hacer+un+alebrije&amp;client=firefox-b-d&amp;tbm=isch&amp;source=iu&amp;ictx=1&amp;fir=0eOe8c0z1CtXCM%3A%2CNGl9nDSixam5_M%2C_&amp;vet=1&amp;usg=AI4_-kTfILVmw250ldKu6dyFCj5_S7n11g&amp;sa=X&amp;ved=2ahUKEwi1lqmGyLfpAhVaK80KHUbICn4Q_h0wAHoECAQQBA#imgrc=0eOe8c0z1CtXCM:" TargetMode="Externa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hyperlink" Target="https://es.wikipedia.org/wiki/Acabado" TargetMode="External"/><Relationship Id="rId3" Type="http://schemas.openxmlformats.org/officeDocument/2006/relationships/hyperlink" Target="https://es.wikipedia.org/wiki/M%C3%A9xico" TargetMode="External"/><Relationship Id="rId7" Type="http://schemas.openxmlformats.org/officeDocument/2006/relationships/hyperlink" Target="https://es.wikipedia.org/wiki/Alambre" TargetMode="External"/><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hyperlink" Target="https://es.wikipedia.org/wiki/Papel_Prensa" TargetMode="External"/><Relationship Id="rId5" Type="http://schemas.openxmlformats.org/officeDocument/2006/relationships/hyperlink" Target="https://es.wikipedia.org/wiki/Pi%C3%B1ata" TargetMode="External"/><Relationship Id="rId4" Type="http://schemas.openxmlformats.org/officeDocument/2006/relationships/hyperlink" Target="https://es.wikipedia.org/wiki/Cartoner%C3%ADa" TargetMode="External"/><Relationship Id="rId9" Type="http://schemas.openxmlformats.org/officeDocument/2006/relationships/hyperlink" Target="https://es.wikipedia.org/wiki/Pintur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s.wikipedia.org/wiki/Mercado_de_La_Merced" TargetMode="External"/><Relationship Id="rId2" Type="http://schemas.openxmlformats.org/officeDocument/2006/relationships/hyperlink" Target="https://es.wikipedia.org/wiki/Pedro_Linares_L%C3%B3pez" TargetMode="External"/><Relationship Id="rId1" Type="http://schemas.openxmlformats.org/officeDocument/2006/relationships/slideLayout" Target="../slideLayouts/slideLayout7.xml"/><Relationship Id="rId4" Type="http://schemas.openxmlformats.org/officeDocument/2006/relationships/hyperlink" Target="https://es.wikipedia.org/wiki/Alebrije#cite_note-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smtClean="0"/>
              <a:t>Patrimonio  y diversidad cultural</a:t>
            </a:r>
            <a:endParaRPr lang="es-MX" dirty="0"/>
          </a:p>
        </p:txBody>
      </p:sp>
      <p:sp>
        <p:nvSpPr>
          <p:cNvPr id="3" name="Subtítulo 2"/>
          <p:cNvSpPr>
            <a:spLocks noGrp="1"/>
          </p:cNvSpPr>
          <p:nvPr>
            <p:ph type="subTitle" idx="1"/>
          </p:nvPr>
        </p:nvSpPr>
        <p:spPr/>
        <p:txBody>
          <a:bodyPr/>
          <a:lstStyle/>
          <a:p>
            <a:r>
              <a:rPr lang="es-MX" dirty="0" smtClean="0"/>
              <a:t>artesanías</a:t>
            </a:r>
            <a:endParaRPr lang="es-MX" dirty="0"/>
          </a:p>
        </p:txBody>
      </p:sp>
    </p:spTree>
    <p:extLst>
      <p:ext uri="{BB962C8B-B14F-4D97-AF65-F5344CB8AC3E}">
        <p14:creationId xmlns:p14="http://schemas.microsoft.com/office/powerpoint/2010/main" val="4001294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ttps://upload.wikimedia.org/wikipedia/commons/thumb/9/91/MichenRojaJuarez.JPG/220px-MichenRojaJuarez.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9133" y="780189"/>
            <a:ext cx="3082867" cy="4304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9/9a/The_Childrens_Museum_of_Indianapolis_-_Alebrije_bird_sculpture.jpg/200px-The_Childrens_Museum_of_Indianapolis_-_Alebrije_bird_sculptur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0823" y="4219302"/>
            <a:ext cx="4025561" cy="2511743"/>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58955" y="191634"/>
            <a:ext cx="8817429" cy="4524315"/>
          </a:xfrm>
          <a:prstGeom prst="rect">
            <a:avLst/>
          </a:prstGeom>
        </p:spPr>
        <p:txBody>
          <a:bodyPr wrap="square">
            <a:spAutoFit/>
          </a:bodyPr>
          <a:lstStyle/>
          <a:p>
            <a:pPr algn="just"/>
            <a:r>
              <a:rPr lang="es-MX" dirty="0" smtClean="0"/>
              <a:t>Pedro </a:t>
            </a:r>
            <a:r>
              <a:rPr lang="es-MX" dirty="0"/>
              <a:t>estaba totalmente recuperado y ya a partir de entonces empezó a recordar su sueño.</a:t>
            </a:r>
            <a:r>
              <a:rPr lang="es-MX" baseline="30000" dirty="0">
                <a:hlinkClick r:id="rId6"/>
              </a:rPr>
              <a:t>2</a:t>
            </a:r>
            <a:r>
              <a:rPr lang="es-MX" dirty="0"/>
              <a:t>​ </a:t>
            </a:r>
            <a:endParaRPr lang="es-MX" dirty="0" smtClean="0"/>
          </a:p>
          <a:p>
            <a:pPr algn="just"/>
            <a:r>
              <a:rPr lang="es-MX" dirty="0"/>
              <a:t> </a:t>
            </a:r>
            <a:r>
              <a:rPr lang="es-MX" dirty="0" smtClean="0"/>
              <a:t>  Quería </a:t>
            </a:r>
            <a:r>
              <a:rPr lang="es-MX" dirty="0"/>
              <a:t>que su familia y todas las personas conocieran a esos animales fantásticos. Entonces, aprovechando su habilidad de cartonero, </a:t>
            </a:r>
            <a:r>
              <a:rPr lang="es-MX" dirty="0" smtClean="0"/>
              <a:t> </a:t>
            </a:r>
            <a:r>
              <a:rPr lang="es-MX" dirty="0"/>
              <a:t>tomó un pedazo de papel, moldeó esas figuras, las pintó igual a como estaban en sus sueños y así les dio entidad a los </a:t>
            </a:r>
            <a:r>
              <a:rPr lang="es-MX" i="1" dirty="0" err="1"/>
              <a:t>alebrijes</a:t>
            </a:r>
            <a:r>
              <a:rPr lang="es-MX" dirty="0"/>
              <a:t>. </a:t>
            </a:r>
            <a:endParaRPr lang="es-MX" dirty="0" smtClean="0"/>
          </a:p>
          <a:p>
            <a:pPr algn="just"/>
            <a:r>
              <a:rPr lang="es-MX" dirty="0"/>
              <a:t> </a:t>
            </a:r>
            <a:r>
              <a:rPr lang="es-MX" dirty="0" smtClean="0"/>
              <a:t>  A </a:t>
            </a:r>
            <a:r>
              <a:rPr lang="es-MX" dirty="0"/>
              <a:t>lo largo de su vida Don Pedro Linares mostró su trabajo a mucha gente, tanto en México como en el extranjero, y fue invitado a los </a:t>
            </a:r>
            <a:r>
              <a:rPr lang="es-MX" dirty="0">
                <a:hlinkClick r:id="rId7" tooltip="Estados Unidos"/>
              </a:rPr>
              <a:t>Estados Unidos</a:t>
            </a:r>
            <a:r>
              <a:rPr lang="es-MX" dirty="0"/>
              <a:t> y a </a:t>
            </a:r>
            <a:r>
              <a:rPr lang="es-MX" dirty="0">
                <a:hlinkClick r:id="rId8" tooltip="Europa"/>
              </a:rPr>
              <a:t>Europa</a:t>
            </a:r>
            <a:r>
              <a:rPr lang="es-MX" dirty="0"/>
              <a:t> para exhibir sus colas. Conservó las </a:t>
            </a:r>
            <a:r>
              <a:rPr lang="es-MX" dirty="0">
                <a:hlinkClick r:id="rId9" tooltip="Tradiciones populares"/>
              </a:rPr>
              <a:t>tradiciones populares</a:t>
            </a:r>
            <a:r>
              <a:rPr lang="es-MX" dirty="0"/>
              <a:t> que había heredado de sus abuelos y sus padres y aportó una invaluable creación al </a:t>
            </a:r>
            <a:r>
              <a:rPr lang="es-MX" dirty="0">
                <a:hlinkClick r:id="rId10" tooltip="Arte mexicano"/>
              </a:rPr>
              <a:t>arte mexicano</a:t>
            </a:r>
            <a:r>
              <a:rPr lang="es-MX" dirty="0"/>
              <a:t> y a esas mismas tradiciones</a:t>
            </a:r>
            <a:r>
              <a:rPr lang="es-MX" dirty="0" smtClean="0"/>
              <a:t>. </a:t>
            </a:r>
          </a:p>
          <a:p>
            <a:pPr algn="just"/>
            <a:r>
              <a:rPr lang="es-MX" dirty="0"/>
              <a:t> </a:t>
            </a:r>
            <a:r>
              <a:rPr lang="es-MX" dirty="0" smtClean="0"/>
              <a:t>   </a:t>
            </a:r>
            <a:r>
              <a:rPr lang="es-MX" dirty="0"/>
              <a:t>Pedro </a:t>
            </a:r>
            <a:r>
              <a:rPr lang="es-MX" dirty="0" smtClean="0"/>
              <a:t>trabajó </a:t>
            </a:r>
            <a:r>
              <a:rPr lang="es-MX" dirty="0"/>
              <a:t>jornadas de dieciséis horas todos los días hasta un día antes de su muerte, la que tuvo lugar el 26 de enero de </a:t>
            </a:r>
            <a:r>
              <a:rPr lang="es-MX" dirty="0">
                <a:hlinkClick r:id="rId11" tooltip="1992"/>
              </a:rPr>
              <a:t>1992</a:t>
            </a:r>
            <a:r>
              <a:rPr lang="es-MX" dirty="0"/>
              <a:t>, a la edad de 86 años. </a:t>
            </a:r>
            <a:endParaRPr lang="es-MX" dirty="0" smtClean="0"/>
          </a:p>
          <a:p>
            <a:pPr algn="just"/>
            <a:r>
              <a:rPr lang="es-MX" dirty="0"/>
              <a:t> </a:t>
            </a:r>
            <a:r>
              <a:rPr lang="es-MX" dirty="0" smtClean="0"/>
              <a:t>  Ahora</a:t>
            </a:r>
            <a:r>
              <a:rPr lang="es-MX" dirty="0"/>
              <a:t>, Miguel Linares, Paula García, Blanca y Elsa Linares continúan con la tradición y el trabajo que Pedro les dejó como herencia, las extraordinarias piezas reconocidas a nivel mundial: los alebrijes.</a:t>
            </a:r>
            <a:r>
              <a:rPr lang="es-MX" baseline="30000" dirty="0">
                <a:hlinkClick r:id="rId12"/>
              </a:rPr>
              <a:t>3</a:t>
            </a:r>
            <a:r>
              <a:rPr lang="es-MX" dirty="0"/>
              <a:t>​ </a:t>
            </a:r>
          </a:p>
        </p:txBody>
      </p:sp>
    </p:spTree>
    <p:extLst>
      <p:ext uri="{BB962C8B-B14F-4D97-AF65-F5344CB8AC3E}">
        <p14:creationId xmlns:p14="http://schemas.microsoft.com/office/powerpoint/2010/main" val="967785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76734" y="1626046"/>
            <a:ext cx="11093823"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En una versión distinta de la que se acaba de relatar se dice que al pintor mexicano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2" tooltip="José Antonio Gómez Rosas"/>
              </a:rPr>
              <a:t>José Antonio Gómez Rosas</a:t>
            </a:r>
            <a:r>
              <a:rPr kumimoji="0" lang="es-MX" altLang="es-MX" sz="1800" b="0" i="0" u="none" strike="noStrike" cap="none" normalizeH="0" baseline="0" dirty="0" smtClean="0">
                <a:ln>
                  <a:noFill/>
                </a:ln>
                <a:solidFill>
                  <a:schemeClr val="tx1"/>
                </a:solidFill>
                <a:effectLst/>
                <a:latin typeface="Arial" panose="020B0604020202020204" pitchFamily="34" charset="0"/>
              </a:rPr>
              <a:t>, apodado </a:t>
            </a:r>
            <a:r>
              <a:rPr kumimoji="0" lang="es-MX" altLang="es-MX" sz="1800" b="0" i="1" u="none" strike="noStrike" cap="none" normalizeH="0" baseline="0" dirty="0" smtClean="0">
                <a:ln>
                  <a:noFill/>
                </a:ln>
                <a:solidFill>
                  <a:schemeClr val="tx1"/>
                </a:solidFill>
                <a:effectLst/>
                <a:latin typeface="Arial" panose="020B0604020202020204" pitchFamily="34" charset="0"/>
                <a:hlinkClick r:id="rId3" tooltip="El Hotentote"/>
              </a:rPr>
              <a:t>El Hotentote</a:t>
            </a:r>
            <a:r>
              <a:rPr kumimoji="0" lang="es-MX" altLang="es-MX" sz="1800" b="0" i="0" u="none" strike="noStrike" cap="none" normalizeH="0" baseline="0" dirty="0" smtClean="0">
                <a:ln>
                  <a:noFill/>
                </a:ln>
                <a:solidFill>
                  <a:schemeClr val="tx1"/>
                </a:solidFill>
                <a:effectLst/>
                <a:latin typeface="Arial" panose="020B0604020202020204" pitchFamily="34" charset="0"/>
              </a:rPr>
              <a:t>, a su paso por la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4" tooltip="Academia de San Carlos"/>
              </a:rPr>
              <a:t>Academia de San Carlos</a:t>
            </a:r>
            <a:r>
              <a:rPr kumimoji="0" lang="es-MX" altLang="es-MX" sz="1800" b="0" i="0" u="none" strike="noStrike" cap="none" normalizeH="0" baseline="0" dirty="0" smtClean="0">
                <a:ln>
                  <a:noFill/>
                </a:ln>
                <a:solidFill>
                  <a:schemeClr val="tx1"/>
                </a:solidFill>
                <a:effectLst/>
                <a:latin typeface="Arial" panose="020B0604020202020204" pitchFamily="34" charset="0"/>
              </a:rPr>
              <a:t>, en donde se organizaba anualmente un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5" tooltip="Baile de máscaras"/>
              </a:rPr>
              <a:t>baile de máscaras</a:t>
            </a:r>
            <a:r>
              <a:rPr kumimoji="0" lang="es-MX" altLang="es-MX" sz="1800" b="0" i="0" u="none" strike="noStrike" cap="none" normalizeH="0" baseline="0" dirty="0" smtClean="0">
                <a:ln>
                  <a:noFill/>
                </a:ln>
                <a:solidFill>
                  <a:schemeClr val="tx1"/>
                </a:solidFill>
                <a:effectLst/>
                <a:latin typeface="Arial" panose="020B0604020202020204" pitchFamily="34" charset="0"/>
              </a:rPr>
              <a:t>, se le pidió que realizara una serie de telones, por lo que le encargó a su cartonero Pedro Linares que hiciera una nave y un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a:t>
            </a:r>
            <a:r>
              <a:rPr kumimoji="0" lang="es-MX" altLang="es-MX" sz="1800" b="0" i="0" u="none" strike="noStrike" cap="none" normalizeH="0" baseline="0" dirty="0" smtClean="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s-MX" altLang="es-MX" dirty="0">
                <a:latin typeface="Arial" panose="020B0604020202020204" pitchFamily="34" charset="0"/>
              </a:rPr>
              <a:t> </a:t>
            </a:r>
            <a:r>
              <a:rPr lang="es-MX" altLang="es-MX" dirty="0" smtClean="0">
                <a:latin typeface="Arial" panose="020B0604020202020204" pitchFamily="34" charset="0"/>
              </a:rPr>
              <a:t>  </a:t>
            </a:r>
            <a:r>
              <a:rPr kumimoji="0" lang="es-MX" altLang="es-MX" sz="1800" b="0" i="0" u="none" strike="noStrike" cap="none" normalizeH="0" baseline="0" dirty="0" smtClean="0">
                <a:ln>
                  <a:noFill/>
                </a:ln>
                <a:solidFill>
                  <a:schemeClr val="tx1"/>
                </a:solidFill>
                <a:effectLst/>
                <a:latin typeface="Arial" panose="020B0604020202020204" pitchFamily="34" charset="0"/>
              </a:rPr>
              <a:t>Ante esa petición Linares le preguntó al pintor cómo hacerlo, a lo que este respondió: “toma un Judas y ponle cola y alas de murciélago”. En las pinturas de </a:t>
            </a:r>
            <a:r>
              <a:rPr kumimoji="0" lang="es-MX" altLang="es-MX" sz="1800" b="0" i="1" u="none" strike="noStrike" cap="none" normalizeH="0" baseline="0" dirty="0" smtClean="0">
                <a:ln>
                  <a:noFill/>
                </a:ln>
                <a:solidFill>
                  <a:schemeClr val="tx1"/>
                </a:solidFill>
                <a:effectLst/>
                <a:latin typeface="Arial" panose="020B0604020202020204" pitchFamily="34" charset="0"/>
              </a:rPr>
              <a:t>El Hotentote</a:t>
            </a:r>
            <a:r>
              <a:rPr kumimoji="0" lang="es-MX" altLang="es-MX" sz="1800" b="0" i="0" u="none" strike="noStrike" cap="none" normalizeH="0" baseline="0" dirty="0" smtClean="0">
                <a:ln>
                  <a:noFill/>
                </a:ln>
                <a:solidFill>
                  <a:schemeClr val="tx1"/>
                </a:solidFill>
                <a:effectLst/>
                <a:latin typeface="Arial" panose="020B0604020202020204" pitchFamily="34" charset="0"/>
              </a:rPr>
              <a:t> suelen aparecer figuras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6" tooltip="Zoomorfo"/>
              </a:rPr>
              <a:t>zoomorfas</a:t>
            </a:r>
            <a:r>
              <a:rPr kumimoji="0" lang="es-MX" altLang="es-MX" sz="1800" b="0" i="0" u="none" strike="noStrike" cap="none" normalizeH="0" baseline="0" dirty="0" smtClean="0">
                <a:ln>
                  <a:noFill/>
                </a:ln>
                <a:solidFill>
                  <a:schemeClr val="tx1"/>
                </a:solidFill>
                <a:effectLst/>
                <a:latin typeface="Arial" panose="020B0604020202020204" pitchFamily="34" charset="0"/>
              </a:rPr>
              <a:t> y fantásticas en las que se combinan partes de reptiles, de aves, de anfibios, de insectos y de mamíferos, al igual que diferentes épocas y estilos.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   A partir del sueño que tuvo en 1936 Linares comenzó a diseñar figuras extrañas y coloridas con alas, cuernos, colas, colmillos y demás. </a:t>
            </a:r>
          </a:p>
          <a:p>
            <a:pPr marL="0" marR="0" lvl="0" indent="0" algn="just" defTabSz="914400" rtl="0" eaLnBrk="0" fontAlgn="base" latinLnBrk="0" hangingPunct="0">
              <a:lnSpc>
                <a:spcPct val="100000"/>
              </a:lnSpc>
              <a:spcBef>
                <a:spcPct val="0"/>
              </a:spcBef>
              <a:spcAft>
                <a:spcPct val="0"/>
              </a:spcAft>
              <a:buClrTx/>
              <a:buSzTx/>
              <a:buFontTx/>
              <a:buNone/>
              <a:tabLst/>
            </a:pPr>
            <a:r>
              <a:rPr lang="es-MX" altLang="es-MX" dirty="0">
                <a:latin typeface="Arial" panose="020B0604020202020204" pitchFamily="34" charset="0"/>
              </a:rPr>
              <a:t> </a:t>
            </a:r>
            <a:r>
              <a:rPr lang="es-MX" altLang="es-MX" dirty="0" smtClean="0">
                <a:latin typeface="Arial" panose="020B0604020202020204" pitchFamily="34" charset="0"/>
              </a:rPr>
              <a:t>  </a:t>
            </a:r>
            <a:r>
              <a:rPr kumimoji="0" lang="es-MX" altLang="es-MX" sz="1800" b="0" i="0" u="none" strike="noStrike" cap="none" normalizeH="0" baseline="0" dirty="0" smtClean="0">
                <a:ln>
                  <a:noFill/>
                </a:ln>
                <a:solidFill>
                  <a:schemeClr val="tx1"/>
                </a:solidFill>
                <a:effectLst/>
                <a:latin typeface="Arial" panose="020B0604020202020204" pitchFamily="34" charset="0"/>
              </a:rPr>
              <a:t>Esas esculturas fueron descubiertas por sus primeros clientes, que eran maestros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7" tooltip="Pirotecnia"/>
              </a:rPr>
              <a:t>pirotécnicos</a:t>
            </a:r>
            <a:r>
              <a:rPr kumimoji="0" lang="es-MX" altLang="es-MX" sz="1800" b="0" i="0" u="none" strike="noStrike" cap="none" normalizeH="0" baseline="0" dirty="0" smtClean="0">
                <a:ln>
                  <a:noFill/>
                </a:ln>
                <a:solidFill>
                  <a:schemeClr val="tx1"/>
                </a:solidFill>
                <a:effectLst/>
                <a:latin typeface="Arial" panose="020B0604020202020204" pitchFamily="34" charset="0"/>
              </a:rPr>
              <a:t>, y luego por la cineasta Judith </a:t>
            </a:r>
            <a:r>
              <a:rPr kumimoji="0" lang="es-MX" altLang="es-MX" sz="1800" b="0" i="0" u="none" strike="noStrike" cap="none" normalizeH="0" baseline="0" dirty="0" err="1" smtClean="0">
                <a:ln>
                  <a:noFill/>
                </a:ln>
                <a:solidFill>
                  <a:schemeClr val="tx1"/>
                </a:solidFill>
                <a:effectLst/>
                <a:latin typeface="Arial" panose="020B0604020202020204" pitchFamily="34" charset="0"/>
              </a:rPr>
              <a:t>Bronowski</a:t>
            </a:r>
            <a:r>
              <a:rPr kumimoji="0" lang="es-MX" altLang="es-MX" sz="1800" b="0" i="0" u="none" strike="noStrike" cap="none" normalizeH="0" baseline="0" dirty="0" smtClean="0">
                <a:ln>
                  <a:noFill/>
                </a:ln>
                <a:solidFill>
                  <a:schemeClr val="tx1"/>
                </a:solidFill>
                <a:effectLst/>
                <a:latin typeface="Arial" panose="020B0604020202020204" pitchFamily="34" charset="0"/>
              </a:rPr>
              <a:t>, quien dio a conocer a nivel mundial la historia de los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alebrijes</a:t>
            </a:r>
            <a:r>
              <a:rPr kumimoji="0" lang="es-MX" altLang="es-MX" sz="1800" b="0" i="0" u="none" strike="noStrike" cap="none" normalizeH="0" baseline="0" dirty="0" smtClean="0">
                <a:ln>
                  <a:noFill/>
                </a:ln>
                <a:solidFill>
                  <a:schemeClr val="tx1"/>
                </a:solidFill>
                <a:effectLst/>
                <a:latin typeface="Arial" panose="020B0604020202020204" pitchFamily="34" charset="0"/>
              </a:rPr>
              <a:t> y al maestro Pedro Linares López a través de un documental que ella misma produjo y dirigió.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   Pedro Linares recibió el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8" tooltip="Premio Nacional de Ciencias y Artes (México)"/>
              </a:rPr>
              <a:t>Premio Nacional de Ciencias y Artes 1990</a:t>
            </a:r>
            <a:r>
              <a:rPr kumimoji="0" lang="es-MX" altLang="es-MX" sz="1800" b="0" i="0" u="none" strike="noStrike" cap="none" normalizeH="0" baseline="0" dirty="0" smtClean="0">
                <a:ln>
                  <a:noFill/>
                </a:ln>
                <a:solidFill>
                  <a:schemeClr val="tx1"/>
                </a:solidFill>
                <a:effectLst/>
                <a:latin typeface="Arial" panose="020B0604020202020204" pitchFamily="34" charset="0"/>
              </a:rPr>
              <a:t> por su gran trayectoria artística y por su creación: los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alebrijes</a:t>
            </a:r>
            <a:r>
              <a:rPr kumimoji="0" lang="es-MX" altLang="es-MX" sz="1800" b="0" i="0" u="none" strike="noStrike" cap="none" normalizeH="0" baseline="0" dirty="0" smtClean="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    Desde el año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9" tooltip="2007"/>
              </a:rPr>
              <a:t>2007</a:t>
            </a:r>
            <a:r>
              <a:rPr kumimoji="0" lang="es-MX" altLang="es-MX" sz="1800" b="0" i="0" u="none" strike="noStrike" cap="none" normalizeH="0" baseline="0" dirty="0" smtClean="0">
                <a:ln>
                  <a:noFill/>
                </a:ln>
                <a:solidFill>
                  <a:schemeClr val="tx1"/>
                </a:solidFill>
                <a:effectLst/>
                <a:latin typeface="Arial" panose="020B0604020202020204" pitchFamily="34" charset="0"/>
              </a:rPr>
              <a:t> el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10" tooltip="Museo de Arte Popular (Ciudad de México)"/>
              </a:rPr>
              <a:t>Museo de Arte Popular</a:t>
            </a:r>
            <a:r>
              <a:rPr kumimoji="0" lang="es-MX" altLang="es-MX" sz="1800" b="0" i="0" u="none" strike="noStrike" cap="none" normalizeH="0" baseline="0" dirty="0" smtClean="0">
                <a:ln>
                  <a:noFill/>
                </a:ln>
                <a:solidFill>
                  <a:schemeClr val="tx1"/>
                </a:solidFill>
                <a:effectLst/>
                <a:latin typeface="Arial" panose="020B0604020202020204" pitchFamily="34" charset="0"/>
              </a:rPr>
              <a:t> realiza el Desfile de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alebrijes</a:t>
            </a:r>
            <a:r>
              <a:rPr kumimoji="0" lang="es-MX" altLang="es-MX" sz="1800" b="0" i="0" u="none" strike="noStrike" cap="none" normalizeH="0" baseline="0" dirty="0" smtClean="0">
                <a:ln>
                  <a:noFill/>
                </a:ln>
                <a:solidFill>
                  <a:schemeClr val="tx1"/>
                </a:solidFill>
                <a:effectLst/>
                <a:latin typeface="Arial" panose="020B0604020202020204" pitchFamily="34" charset="0"/>
              </a:rPr>
              <a:t> monumentales, conocido como Noche de los a</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11"/>
              </a:rPr>
              <a:t>lebrijes.</a:t>
            </a:r>
            <a:r>
              <a:rPr kumimoji="0" lang="es-MX" altLang="es-MX" sz="1800" b="0" i="0" u="none" strike="noStrike" cap="none" normalizeH="0" baseline="30000" dirty="0" smtClean="0">
                <a:ln>
                  <a:noFill/>
                </a:ln>
                <a:solidFill>
                  <a:schemeClr val="tx1"/>
                </a:solidFill>
                <a:effectLst/>
                <a:latin typeface="Arial" panose="020B0604020202020204" pitchFamily="34" charset="0"/>
                <a:hlinkClick r:id="rId11"/>
              </a:rPr>
              <a:t>4</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11"/>
              </a:rPr>
              <a:t>​ </a:t>
            </a:r>
            <a:endParaRPr kumimoji="0" lang="es-MX" altLang="es-MX" sz="1600" b="1" i="0" u="none" strike="noStrike" cap="none" normalizeH="0" baseline="0" dirty="0" smtClean="0">
              <a:ln>
                <a:noFill/>
              </a:ln>
              <a:solidFill>
                <a:schemeClr val="tx1"/>
              </a:solidFill>
              <a:effectLst/>
              <a:latin typeface="Arial" panose="020B0604020202020204" pitchFamily="34" charset="0"/>
              <a:hlinkClick r:id="rId11"/>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pic>
        <p:nvPicPr>
          <p:cNvPr id="1028" name="Picture 4" descr="https://upload.wikimedia.org/wikipedia/commons/thumb/9/9a/The_Childrens_Museum_of_Indianapolis_-_Alebrije_bird_sculpture.jpg/200px-The_Childrens_Museum_of_Indianapolis_-_Alebrije_bird_sculpture.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9540" y="30221"/>
            <a:ext cx="1905000" cy="145732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5281748" y="435717"/>
            <a:ext cx="6096000" cy="646331"/>
          </a:xfrm>
          <a:prstGeom prst="rect">
            <a:avLst/>
          </a:prstGeom>
        </p:spPr>
        <p:txBody>
          <a:bodyPr>
            <a:spAutoFit/>
          </a:bodyPr>
          <a:lstStyle/>
          <a:p>
            <a:pPr lvl="0" algn="just" defTabSz="914400" eaLnBrk="0" fontAlgn="base" hangingPunct="0">
              <a:spcBef>
                <a:spcPct val="0"/>
              </a:spcBef>
              <a:spcAft>
                <a:spcPct val="0"/>
              </a:spcAft>
            </a:pPr>
            <a:r>
              <a:rPr lang="es-MX" altLang="es-MX" dirty="0" err="1">
                <a:latin typeface="Arial" panose="020B0604020202020204" pitchFamily="34" charset="0"/>
              </a:rPr>
              <a:t>Alebrije</a:t>
            </a:r>
            <a:r>
              <a:rPr lang="es-MX" altLang="es-MX" dirty="0">
                <a:latin typeface="Arial" panose="020B0604020202020204" pitchFamily="34" charset="0"/>
              </a:rPr>
              <a:t> creado por </a:t>
            </a:r>
            <a:r>
              <a:rPr lang="es-MX" altLang="es-MX" dirty="0">
                <a:latin typeface="Arial" panose="020B0604020202020204" pitchFamily="34" charset="0"/>
                <a:hlinkClick r:id="rId14" tooltip="Pedro Linares López"/>
              </a:rPr>
              <a:t>Pedro Linares López</a:t>
            </a:r>
            <a:r>
              <a:rPr lang="es-MX" altLang="es-MX" dirty="0">
                <a:latin typeface="Arial" panose="020B0604020202020204" pitchFamily="34" charset="0"/>
              </a:rPr>
              <a:t> en 1986. Colección del </a:t>
            </a:r>
            <a:r>
              <a:rPr lang="es-MX" altLang="es-MX" dirty="0">
                <a:latin typeface="Arial" panose="020B0604020202020204" pitchFamily="34" charset="0"/>
                <a:hlinkClick r:id="rId15" tooltip="Museo de los Niños de Indianápolis"/>
              </a:rPr>
              <a:t>Museo de los Niños de Indianápolis</a:t>
            </a:r>
            <a:r>
              <a:rPr lang="es-MX" altLang="es-MX" dirty="0">
                <a:latin typeface="Arial" panose="020B0604020202020204" pitchFamily="34" charset="0"/>
              </a:rPr>
              <a:t>.</a:t>
            </a:r>
          </a:p>
        </p:txBody>
      </p:sp>
    </p:spTree>
    <p:extLst>
      <p:ext uri="{BB962C8B-B14F-4D97-AF65-F5344CB8AC3E}">
        <p14:creationId xmlns:p14="http://schemas.microsoft.com/office/powerpoint/2010/main" val="1241353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33953" y="150755"/>
            <a:ext cx="11234084" cy="46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err="1" smtClean="0">
                <a:ln>
                  <a:noFill/>
                </a:ln>
                <a:solidFill>
                  <a:schemeClr val="tx1"/>
                </a:solidFill>
                <a:effectLst/>
                <a:latin typeface="Arial" panose="020B0604020202020204" pitchFamily="34" charset="0"/>
                <a:hlinkClick r:id="rId2"/>
              </a:rPr>
              <a:t>Alebrijes</a:t>
            </a:r>
            <a:r>
              <a:rPr kumimoji="0" lang="es-MX" altLang="es-MX" sz="1600" b="1" i="0" u="none" strike="noStrike" cap="none" normalizeH="0" baseline="0" dirty="0" smtClean="0">
                <a:ln>
                  <a:noFill/>
                </a:ln>
                <a:solidFill>
                  <a:schemeClr val="tx1"/>
                </a:solidFill>
                <a:effectLst/>
                <a:latin typeface="Arial" panose="020B0604020202020204" pitchFamily="34" charset="0"/>
                <a:hlinkClick r:id="rId2"/>
              </a:rPr>
              <a:t> originales</a:t>
            </a:r>
            <a:r>
              <a:rPr kumimoji="0" lang="es-MX" altLang="es-MX" sz="1100" b="0" i="0" u="none" strike="noStrike" cap="none" normalizeH="0" baseline="0" dirty="0" smtClean="0">
                <a:ln>
                  <a:noFill/>
                </a:ln>
                <a:solidFill>
                  <a:schemeClr val="tx1"/>
                </a:solidFill>
                <a:effectLst/>
                <a:latin typeface="Arial" panose="020B0604020202020204" pitchFamily="34" charset="0"/>
                <a:hlinkClick r:id="rId2"/>
              </a:rPr>
              <a:t>  </a:t>
            </a:r>
            <a:endParaRPr kumimoji="0" lang="es-MX" altLang="es-MX" sz="11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a:t>
            </a:r>
            <a:r>
              <a:rPr kumimoji="0" lang="es-MX" altLang="es-MX" sz="1800" b="0" i="0" u="none" strike="noStrike" cap="none" normalizeH="0" baseline="0" dirty="0" smtClean="0">
                <a:ln>
                  <a:noFill/>
                </a:ln>
                <a:solidFill>
                  <a:schemeClr val="tx1"/>
                </a:solidFill>
                <a:effectLst/>
                <a:latin typeface="Arial" panose="020B0604020202020204" pitchFamily="34" charset="0"/>
              </a:rPr>
              <a:t> hecho por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3" tooltip="Artesano"/>
              </a:rPr>
              <a:t>artesanos</a:t>
            </a:r>
            <a:r>
              <a:rPr kumimoji="0" lang="es-MX" altLang="es-MX" sz="1800" b="0" i="0" u="none" strike="noStrike" cap="none" normalizeH="0" baseline="0" dirty="0" smtClean="0">
                <a:ln>
                  <a:noFill/>
                </a:ln>
                <a:solidFill>
                  <a:schemeClr val="tx1"/>
                </a:solidFill>
                <a:effectLst/>
                <a:latin typeface="Arial" panose="020B0604020202020204" pitchFamily="34" charset="0"/>
              </a:rPr>
              <a:t> poblanos,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4" tooltip="México"/>
              </a:rPr>
              <a:t>México</a:t>
            </a:r>
            <a:r>
              <a:rPr kumimoji="0" lang="es-MX" altLang="es-MX" sz="1800" b="0" i="0" u="none" strike="noStrike" cap="none" normalizeH="0" baseline="0" dirty="0" smtClean="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Los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alebrijes</a:t>
            </a:r>
            <a:r>
              <a:rPr kumimoji="0" lang="es-MX" altLang="es-MX" sz="1800" b="0" i="0" u="none" strike="noStrike" cap="none" normalizeH="0" baseline="0" dirty="0" smtClean="0">
                <a:ln>
                  <a:noFill/>
                </a:ln>
                <a:solidFill>
                  <a:schemeClr val="tx1"/>
                </a:solidFill>
                <a:effectLst/>
                <a:latin typeface="Arial" panose="020B0604020202020204" pitchFamily="34" charset="0"/>
              </a:rPr>
              <a:t> surgieron en la Ciudad de México, en un taller del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5" tooltip="La Merced (Ciudad de México)"/>
              </a:rPr>
              <a:t>Barrio de la Merced</a:t>
            </a:r>
            <a:r>
              <a:rPr kumimoji="0" lang="es-MX" altLang="es-MX" sz="1800" b="0" i="0" u="none" strike="noStrike" cap="none" normalizeH="0" baseline="0" dirty="0" smtClean="0">
                <a:ln>
                  <a:noFill/>
                </a:ln>
                <a:solidFill>
                  <a:schemeClr val="tx1"/>
                </a:solidFill>
                <a:effectLst/>
                <a:latin typeface="Arial" panose="020B0604020202020204" pitchFamily="34" charset="0"/>
              </a:rPr>
              <a:t>, en el año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6" tooltip="1936"/>
              </a:rPr>
              <a:t>1936</a:t>
            </a:r>
            <a:r>
              <a:rPr kumimoji="0" lang="es-MX" altLang="es-MX" sz="1800" b="0" i="0" u="none" strike="noStrike" cap="none" normalizeH="0" baseline="0" dirty="0" smtClean="0">
                <a:ln>
                  <a:noFill/>
                </a:ln>
                <a:solidFill>
                  <a:schemeClr val="tx1"/>
                </a:solidFill>
                <a:effectLst/>
                <a:latin typeface="Arial" panose="020B0604020202020204" pitchFamily="34" charset="0"/>
              </a:rPr>
              <a:t>.</a:t>
            </a:r>
            <a:r>
              <a:rPr kumimoji="0" lang="es-MX" altLang="es-MX" sz="1800" b="0" i="0" u="none" strike="noStrike" cap="none" normalizeH="0" baseline="30000" dirty="0" smtClean="0">
                <a:ln>
                  <a:noFill/>
                </a:ln>
                <a:solidFill>
                  <a:schemeClr val="tx1"/>
                </a:solidFill>
                <a:effectLst/>
                <a:latin typeface="Arial" panose="020B0604020202020204" pitchFamily="34" charset="0"/>
                <a:hlinkClick r:id="rId7"/>
              </a:rPr>
              <a:t>5</a:t>
            </a:r>
            <a:r>
              <a:rPr kumimoji="0" lang="es-MX" altLang="es-MX" sz="1800" b="0" i="0" u="none" strike="noStrike" cap="none" normalizeH="0" baseline="0" dirty="0" smtClean="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Pedro Linares, el personaje al que se atribuye la creación de los primeros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alebrijes</a:t>
            </a:r>
            <a:r>
              <a:rPr kumimoji="0" lang="es-MX" altLang="es-MX" sz="1800" b="0" i="0" u="none" strike="noStrike" cap="none" normalizeH="0" baseline="0" dirty="0" smtClean="0">
                <a:ln>
                  <a:noFill/>
                </a:ln>
                <a:solidFill>
                  <a:schemeClr val="tx1"/>
                </a:solidFill>
                <a:effectLst/>
                <a:latin typeface="Arial" panose="020B0604020202020204" pitchFamily="34" charset="0"/>
              </a:rPr>
              <a:t> así como la invención del término mismo, era un artesano especializado en la fabricación de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8" tooltip="Piñata"/>
              </a:rPr>
              <a:t>piñatas</a:t>
            </a:r>
            <a:r>
              <a:rPr kumimoji="0" lang="es-MX" altLang="es-MX" sz="1800" b="0" i="0" u="none" strike="noStrike" cap="none" normalizeH="0" baseline="0" dirty="0" smtClean="0">
                <a:ln>
                  <a:noFill/>
                </a:ln>
                <a:solidFill>
                  <a:schemeClr val="tx1"/>
                </a:solidFill>
                <a:effectLst/>
                <a:latin typeface="Arial" panose="020B0604020202020204" pitchFamily="34" charset="0"/>
              </a:rPr>
              <a:t>, máscaras de carnaval y figuras de Judas de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9" tooltip="Papel maché"/>
              </a:rPr>
              <a:t>papel maché</a:t>
            </a:r>
            <a:r>
              <a:rPr kumimoji="0" lang="es-MX" altLang="es-MX" sz="1800" b="0" i="0" u="none" strike="noStrike" cap="none" normalizeH="0" baseline="0" dirty="0" smtClean="0">
                <a:ln>
                  <a:noFill/>
                </a:ln>
                <a:solidFill>
                  <a:schemeClr val="tx1"/>
                </a:solidFill>
                <a:effectLst/>
                <a:latin typeface="Arial" panose="020B0604020202020204" pitchFamily="34" charset="0"/>
              </a:rPr>
              <a:t> que solía vender en mercados como el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10" tooltip="Mercado de La Merced"/>
              </a:rPr>
              <a:t>Mercado de La Merced</a:t>
            </a:r>
            <a:r>
              <a:rPr kumimoji="0" lang="es-MX" altLang="es-MX" sz="1800" b="0" i="0" u="none" strike="noStrike" cap="none" normalizeH="0" baseline="0" dirty="0" smtClean="0">
                <a:ln>
                  <a:noFill/>
                </a:ln>
                <a:solidFill>
                  <a:schemeClr val="tx1"/>
                </a:solidFill>
                <a:effectLst/>
                <a:latin typeface="Arial" panose="020B0604020202020204" pitchFamily="34" charset="0"/>
              </a:rPr>
              <a:t>.</a:t>
            </a:r>
            <a:endParaRPr lang="es-MX" altLang="es-MX"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dirty="0" smtClean="0">
                <a:ln>
                  <a:noFill/>
                </a:ln>
                <a:solidFill>
                  <a:schemeClr val="tx1"/>
                </a:solidFill>
                <a:effectLst/>
                <a:latin typeface="Arial" panose="020B0604020202020204" pitchFamily="34" charset="0"/>
              </a:rPr>
              <a:t>   </a:t>
            </a:r>
            <a:r>
              <a:rPr kumimoji="0" lang="es-MX" altLang="es-MX" sz="1800" b="0" i="0" u="none" strike="noStrike" cap="none" normalizeH="0" baseline="0" dirty="0" smtClean="0">
                <a:ln>
                  <a:noFill/>
                </a:ln>
                <a:solidFill>
                  <a:schemeClr val="tx1"/>
                </a:solidFill>
                <a:effectLst/>
                <a:latin typeface="Arial" panose="020B0604020202020204" pitchFamily="34" charset="0"/>
              </a:rPr>
              <a:t>​Finalmente, el dueño de una galería de arte de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11" tooltip="Cuernavaca"/>
              </a:rPr>
              <a:t>Cuernavaca</a:t>
            </a:r>
            <a:r>
              <a:rPr kumimoji="0" lang="es-MX" altLang="es-MX" sz="1800" b="0" i="0" u="none" strike="noStrike" cap="none" normalizeH="0" baseline="0" dirty="0" smtClean="0">
                <a:ln>
                  <a:noFill/>
                </a:ln>
                <a:solidFill>
                  <a:schemeClr val="tx1"/>
                </a:solidFill>
                <a:effectLst/>
                <a:latin typeface="Arial" panose="020B0604020202020204" pitchFamily="34" charset="0"/>
              </a:rPr>
              <a:t> descubrió su trabajo y así fue como la obra de Linares captó la atención de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12" tooltip="Diego Rivera"/>
              </a:rPr>
              <a:t>Diego Rivera</a:t>
            </a:r>
            <a:r>
              <a:rPr kumimoji="0" lang="es-MX" altLang="es-MX" sz="1800" b="0" i="0" u="none" strike="noStrike" cap="none" normalizeH="0" baseline="0" dirty="0" smtClean="0">
                <a:ln>
                  <a:noFill/>
                </a:ln>
                <a:solidFill>
                  <a:schemeClr val="tx1"/>
                </a:solidFill>
                <a:effectLst/>
                <a:latin typeface="Arial" panose="020B0604020202020204" pitchFamily="34" charset="0"/>
              </a:rPr>
              <a:t> y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13" tooltip="Frida Kahlo"/>
              </a:rPr>
              <a:t>Frida Kahlo</a:t>
            </a:r>
            <a:r>
              <a:rPr kumimoji="0" lang="es-MX" altLang="es-MX" sz="1800" b="0" i="0" u="none" strike="noStrike" cap="none" normalizeH="0" baseline="0" dirty="0" smtClean="0">
                <a:ln>
                  <a:noFill/>
                </a:ln>
                <a:solidFill>
                  <a:schemeClr val="tx1"/>
                </a:solidFill>
                <a:effectLst/>
                <a:latin typeface="Arial" panose="020B0604020202020204" pitchFamily="34" charset="0"/>
              </a:rPr>
              <a:t>, quienes comenzaron a encargar la elaboración de más alebrijes.</a:t>
            </a:r>
            <a:r>
              <a:rPr kumimoji="0" lang="es-MX" altLang="es-MX" sz="1800" b="0" i="0" u="none" strike="noStrike" cap="none" normalizeH="0" baseline="30000" dirty="0" smtClean="0">
                <a:ln>
                  <a:noFill/>
                </a:ln>
                <a:solidFill>
                  <a:schemeClr val="tx1"/>
                </a:solidFill>
                <a:effectLst/>
                <a:latin typeface="Arial" panose="020B0604020202020204" pitchFamily="34" charset="0"/>
                <a:hlinkClick r:id="rId14"/>
              </a:rPr>
              <a:t>7</a:t>
            </a:r>
            <a:r>
              <a:rPr kumimoji="0" lang="es-MX" altLang="es-MX" sz="1800" b="0" i="0" u="none" strike="noStrike" cap="none" normalizeH="0" baseline="0" dirty="0" smtClean="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s-MX" altLang="es-MX" dirty="0">
                <a:latin typeface="Arial" panose="020B0604020202020204" pitchFamily="34" charset="0"/>
              </a:rPr>
              <a:t> </a:t>
            </a:r>
            <a:r>
              <a:rPr lang="es-MX" altLang="es-MX" dirty="0" smtClean="0">
                <a:latin typeface="Arial" panose="020B0604020202020204" pitchFamily="34" charset="0"/>
              </a:rPr>
              <a:t>  </a:t>
            </a:r>
            <a:r>
              <a:rPr kumimoji="0" lang="es-MX" altLang="es-MX" sz="1800" b="0" i="0" u="none" strike="noStrike" cap="none" normalizeH="0" baseline="0" dirty="0" smtClean="0">
                <a:ln>
                  <a:noFill/>
                </a:ln>
                <a:solidFill>
                  <a:schemeClr val="tx1"/>
                </a:solidFill>
                <a:effectLst/>
                <a:latin typeface="Arial" panose="020B0604020202020204" pitchFamily="34" charset="0"/>
              </a:rPr>
              <a:t>El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a:t>
            </a:r>
            <a:r>
              <a:rPr kumimoji="0" lang="es-MX" altLang="es-MX" sz="1800" b="0" i="0" u="none" strike="noStrike" cap="none" normalizeH="0" baseline="0" dirty="0" smtClean="0">
                <a:ln>
                  <a:noFill/>
                </a:ln>
                <a:solidFill>
                  <a:schemeClr val="tx1"/>
                </a:solidFill>
                <a:effectLst/>
                <a:latin typeface="Arial" panose="020B0604020202020204" pitchFamily="34" charset="0"/>
              </a:rPr>
              <a:t>, como tradición, creció después de que la cineasta Judith </a:t>
            </a:r>
            <a:r>
              <a:rPr kumimoji="0" lang="es-MX" altLang="es-MX" sz="1800" b="0" i="0" u="none" strike="noStrike" cap="none" normalizeH="0" baseline="0" dirty="0" err="1" smtClean="0">
                <a:ln>
                  <a:noFill/>
                </a:ln>
                <a:solidFill>
                  <a:schemeClr val="tx1"/>
                </a:solidFill>
                <a:effectLst/>
                <a:latin typeface="Arial" panose="020B0604020202020204" pitchFamily="34" charset="0"/>
              </a:rPr>
              <a:t>Bronowski</a:t>
            </a:r>
            <a:r>
              <a:rPr kumimoji="0" lang="es-MX" altLang="es-MX" sz="1800" b="0" i="0" u="none" strike="noStrike" cap="none" normalizeH="0" baseline="0" dirty="0" smtClean="0">
                <a:ln>
                  <a:noFill/>
                </a:ln>
                <a:solidFill>
                  <a:schemeClr val="tx1"/>
                </a:solidFill>
                <a:effectLst/>
                <a:latin typeface="Arial" panose="020B0604020202020204" pitchFamily="34" charset="0"/>
              </a:rPr>
              <a:t> filmara el documental ya mencionado acerca de Linares en el año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15" tooltip="1975"/>
              </a:rPr>
              <a:t>1975</a:t>
            </a:r>
            <a:r>
              <a:rPr kumimoji="0" lang="es-MX" altLang="es-MX" sz="1800" b="0" i="0" u="none" strike="noStrike" cap="none" normalizeH="0" baseline="0" dirty="0" smtClean="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s-MX" altLang="es-MX" dirty="0">
                <a:latin typeface="Arial" panose="020B0604020202020204" pitchFamily="34" charset="0"/>
              </a:rPr>
              <a:t> </a:t>
            </a:r>
            <a:r>
              <a:rPr lang="es-MX" altLang="es-MX" dirty="0" smtClean="0">
                <a:latin typeface="Arial" panose="020B0604020202020204" pitchFamily="34" charset="0"/>
              </a:rPr>
              <a:t>  </a:t>
            </a:r>
            <a:r>
              <a:rPr kumimoji="0" lang="es-MX" altLang="es-MX" sz="1800" b="0" i="0" u="none" strike="noStrike" cap="none" normalizeH="0" baseline="0" dirty="0" smtClean="0">
                <a:ln>
                  <a:noFill/>
                </a:ln>
                <a:solidFill>
                  <a:schemeClr val="tx1"/>
                </a:solidFill>
                <a:effectLst/>
                <a:latin typeface="Arial" panose="020B0604020202020204" pitchFamily="34" charset="0"/>
              </a:rPr>
              <a:t>En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16" tooltip="1990"/>
              </a:rPr>
              <a:t>1990</a:t>
            </a:r>
            <a:r>
              <a:rPr kumimoji="0" lang="es-MX" altLang="es-MX" sz="1800" b="0" i="0" u="none" strike="noStrike" cap="none" normalizeH="0" baseline="0" dirty="0" smtClean="0">
                <a:ln>
                  <a:noFill/>
                </a:ln>
                <a:solidFill>
                  <a:schemeClr val="tx1"/>
                </a:solidFill>
                <a:effectLst/>
                <a:latin typeface="Arial" panose="020B0604020202020204" pitchFamily="34" charset="0"/>
              </a:rPr>
              <a:t>, dos años antes de su muerte,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17" tooltip="Pedro Linares López"/>
              </a:rPr>
              <a:t>Pedro Linares López</a:t>
            </a:r>
            <a:r>
              <a:rPr kumimoji="0" lang="es-MX" altLang="es-MX" sz="1800" b="0" i="0" u="none" strike="noStrike" cap="none" normalizeH="0" baseline="0" dirty="0" smtClean="0">
                <a:ln>
                  <a:noFill/>
                </a:ln>
                <a:solidFill>
                  <a:schemeClr val="tx1"/>
                </a:solidFill>
                <a:effectLst/>
                <a:latin typeface="Arial" panose="020B0604020202020204" pitchFamily="34" charset="0"/>
              </a:rPr>
              <a:t> recibió el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18" tooltip="Premio Nacional de Ciencias y Artes (México)"/>
              </a:rPr>
              <a:t>Premio Nacional de Ciencias y Artes</a:t>
            </a:r>
            <a:r>
              <a:rPr kumimoji="0" lang="es-MX" altLang="es-MX" sz="1800" b="0" i="0" u="none" strike="noStrike" cap="none" normalizeH="0" baseline="0" dirty="0" smtClean="0">
                <a:ln>
                  <a:noFill/>
                </a:ln>
                <a:solidFill>
                  <a:schemeClr val="tx1"/>
                </a:solidFill>
                <a:effectLst/>
                <a:latin typeface="Arial" panose="020B0604020202020204" pitchFamily="34" charset="0"/>
              </a:rPr>
              <a:t> en la categoría Artes y Tradiciones Populares,</a:t>
            </a:r>
            <a:r>
              <a:rPr kumimoji="0" lang="es-MX" altLang="es-MX" sz="1800" b="0" i="0" u="none" strike="noStrike" cap="none" normalizeH="0" baseline="30000" dirty="0" smtClean="0">
                <a:ln>
                  <a:noFill/>
                </a:ln>
                <a:solidFill>
                  <a:schemeClr val="tx1"/>
                </a:solidFill>
                <a:effectLst/>
                <a:latin typeface="Arial" panose="020B0604020202020204" pitchFamily="34" charset="0"/>
                <a:hlinkClick r:id="rId19"/>
              </a:rPr>
              <a:t>9</a:t>
            </a:r>
            <a:r>
              <a:rPr kumimoji="0" lang="es-MX" altLang="es-MX" sz="1800" b="0" i="0" u="none" strike="noStrike" cap="none" normalizeH="0" baseline="0" dirty="0" smtClean="0">
                <a:ln>
                  <a:noFill/>
                </a:ln>
                <a:solidFill>
                  <a:schemeClr val="tx1"/>
                </a:solidFill>
                <a:effectLst/>
                <a:latin typeface="Arial" panose="020B0604020202020204" pitchFamily="34" charset="0"/>
              </a:rPr>
              <a:t>​ lo que inspiró a otros artistas que ya hacían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alebrijes</a:t>
            </a:r>
            <a:r>
              <a:rPr kumimoji="0" lang="es-MX" altLang="es-MX" sz="1800" b="0" i="0" u="none" strike="noStrike" cap="none" normalizeH="0" baseline="0" dirty="0" smtClean="0">
                <a:ln>
                  <a:noFill/>
                </a:ln>
                <a:solidFill>
                  <a:schemeClr val="tx1"/>
                </a:solidFill>
                <a:effectLst/>
                <a:latin typeface="Arial" panose="020B0604020202020204" pitchFamily="34" charset="0"/>
              </a:rPr>
              <a:t> también.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12" tooltip="Diego Rivera"/>
              </a:rPr>
              <a:t>Diego Rivera</a:t>
            </a:r>
            <a:r>
              <a:rPr kumimoji="0" lang="es-MX" altLang="es-MX" sz="1800" b="0" i="0" u="none" strike="noStrike" cap="none" normalizeH="0" baseline="0" dirty="0" smtClean="0">
                <a:ln>
                  <a:noFill/>
                </a:ln>
                <a:solidFill>
                  <a:schemeClr val="tx1"/>
                </a:solidFill>
                <a:effectLst/>
                <a:latin typeface="Arial" panose="020B0604020202020204" pitchFamily="34" charset="0"/>
              </a:rPr>
              <a:t> decía que nadie más que Linares podía realizar las figuras que él pedía; el trabajo que Linares efectuó para Rivera se encuentra en el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20" tooltip="Museo Anahuacalli"/>
              </a:rPr>
              <a:t>Museo </a:t>
            </a:r>
            <a:r>
              <a:rPr kumimoji="0" lang="es-MX" altLang="es-MX" sz="1800" b="0" i="0" u="none" strike="noStrike" cap="none" normalizeH="0" baseline="0" dirty="0" err="1" smtClean="0">
                <a:ln>
                  <a:noFill/>
                </a:ln>
                <a:solidFill>
                  <a:schemeClr val="tx1"/>
                </a:solidFill>
                <a:effectLst/>
                <a:latin typeface="Arial" panose="020B0604020202020204" pitchFamily="34" charset="0"/>
                <a:hlinkClick r:id="rId20" tooltip="Museo Anahuacalli"/>
              </a:rPr>
              <a:t>Anahuacalli</a:t>
            </a:r>
            <a:r>
              <a:rPr kumimoji="0" lang="es-MX" altLang="es-MX" sz="1800" b="0" i="0" u="none" strike="noStrike" cap="none" normalizeH="0" baseline="0" dirty="0" smtClean="0">
                <a:ln>
                  <a:noFill/>
                </a:ln>
                <a:solidFill>
                  <a:schemeClr val="tx1"/>
                </a:solidFill>
                <a:effectLst/>
                <a:latin typeface="Arial" panose="020B0604020202020204" pitchFamily="34" charset="0"/>
              </a:rPr>
              <a:t> de la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21" tooltip="Ciudad de México"/>
              </a:rPr>
              <a:t>Ciudad d</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22"/>
              </a:rPr>
              <a:t>e México.</a:t>
            </a:r>
            <a:r>
              <a:rPr kumimoji="0" lang="es-MX" altLang="es-MX" sz="1800" b="0" i="0" u="none" strike="noStrike" cap="none" normalizeH="0" baseline="30000" dirty="0" smtClean="0">
                <a:ln>
                  <a:noFill/>
                </a:ln>
                <a:solidFill>
                  <a:schemeClr val="tx1"/>
                </a:solidFill>
                <a:effectLst/>
                <a:latin typeface="Arial" panose="020B0604020202020204" pitchFamily="34" charset="0"/>
                <a:hlinkClick r:id="rId22"/>
              </a:rPr>
              <a:t>10</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22"/>
              </a:rPr>
              <a:t>​ </a:t>
            </a:r>
            <a:endParaRPr kumimoji="0" lang="es-MX" altLang="es-MX" sz="1600" b="1" i="0" u="none" strike="noStrike" cap="none" normalizeH="0" baseline="0" dirty="0" smtClean="0">
              <a:ln>
                <a:noFill/>
              </a:ln>
              <a:solidFill>
                <a:schemeClr val="tx1"/>
              </a:solidFill>
              <a:effectLst/>
              <a:latin typeface="Arial" panose="020B0604020202020204" pitchFamily="34" charset="0"/>
              <a:hlinkClick r:id="rId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err="1" smtClean="0">
                <a:ln>
                  <a:noFill/>
                </a:ln>
                <a:solidFill>
                  <a:schemeClr val="tx1"/>
                </a:solidFill>
                <a:effectLst/>
                <a:latin typeface="Arial" panose="020B0604020202020204" pitchFamily="34" charset="0"/>
                <a:hlinkClick r:id="rId22"/>
              </a:rPr>
              <a:t>Alebrijes</a:t>
            </a:r>
            <a:r>
              <a:rPr kumimoji="0" lang="es-MX" altLang="es-MX" sz="1600" b="1" i="0" u="none" strike="noStrike" cap="none" normalizeH="0" baseline="0" dirty="0" smtClean="0">
                <a:ln>
                  <a:noFill/>
                </a:ln>
                <a:solidFill>
                  <a:schemeClr val="tx1"/>
                </a:solidFill>
                <a:effectLst/>
                <a:latin typeface="Arial" panose="020B0604020202020204" pitchFamily="34" charset="0"/>
                <a:hlinkClick r:id="rId22"/>
              </a:rPr>
              <a:t> en Oaxaca</a:t>
            </a: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Arial" panose="020B0604020202020204" pitchFamily="34" charset="0"/>
                <a:hlinkClick r:id="rId22"/>
              </a:rPr>
              <a:t>  </a:t>
            </a: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pic>
        <p:nvPicPr>
          <p:cNvPr id="2053" name="Picture 5" descr="https://upload.wikimedia.org/wikipedia/commons/thumb/2/2b/Alebrije_hecho_por_artesanos_poblanos..JPG/220px-Alebrije_hecho_por_artesanos_poblanos..JPG">
            <a:hlinkClick r:id="rId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30222" y="4592138"/>
            <a:ext cx="3429070" cy="22468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9/9b/Alebrijes_in_Oaxaca%2C_Mexico_2009.jpg/220px-Alebrijes_in_Oaxaca%2C_Mexico_2009.jpg">
            <a:hlinkClick r:id="rId22"/>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28872" y="5010150"/>
            <a:ext cx="20955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8698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76998"/>
            <a:ext cx="11234084" cy="729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Alebrijes</a:t>
            </a:r>
            <a:r>
              <a:rPr kumimoji="0" lang="es-MX" altLang="es-MX" sz="1800" b="0" i="0" u="none" strike="noStrike" cap="none" normalizeH="0" baseline="0" dirty="0" smtClean="0">
                <a:ln>
                  <a:noFill/>
                </a:ln>
                <a:solidFill>
                  <a:schemeClr val="tx1"/>
                </a:solidFill>
                <a:effectLst/>
                <a:latin typeface="Arial" panose="020B0604020202020204" pitchFamily="34" charset="0"/>
              </a:rPr>
              <a:t> de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2" tooltip="Oaxaca"/>
              </a:rPr>
              <a:t>Oaxaca</a:t>
            </a:r>
            <a:r>
              <a:rPr kumimoji="0" lang="es-MX" altLang="es-MX" sz="1800" b="0" i="0" u="none" strike="noStrike" cap="none" normalizeH="0" baseline="0" dirty="0" smtClean="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     En la región de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2" tooltip="Oaxaca"/>
              </a:rPr>
              <a:t>Oaxaca</a:t>
            </a:r>
            <a:r>
              <a:rPr kumimoji="0" lang="es-MX" altLang="es-MX" sz="1800" b="0" i="0" u="none" strike="noStrike" cap="none" normalizeH="0" baseline="0" dirty="0" smtClean="0">
                <a:ln>
                  <a:noFill/>
                </a:ln>
                <a:solidFill>
                  <a:schemeClr val="tx1"/>
                </a:solidFill>
                <a:effectLst/>
                <a:latin typeface="Arial" panose="020B0604020202020204" pitchFamily="34" charset="0"/>
              </a:rPr>
              <a:t> son populares los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alebrijes</a:t>
            </a:r>
            <a:r>
              <a:rPr kumimoji="0" lang="es-MX" altLang="es-MX" sz="1800" b="0" i="0" u="none" strike="noStrike" cap="none" normalizeH="0" baseline="0" dirty="0" smtClean="0">
                <a:ln>
                  <a:noFill/>
                </a:ln>
                <a:solidFill>
                  <a:schemeClr val="tx1"/>
                </a:solidFill>
                <a:effectLst/>
                <a:latin typeface="Arial" panose="020B0604020202020204" pitchFamily="34" charset="0"/>
              </a:rPr>
              <a:t> tallados en madera de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3" tooltip="Copal"/>
              </a:rPr>
              <a:t>copal</a:t>
            </a:r>
            <a:r>
              <a:rPr kumimoji="0" lang="es-MX" altLang="es-MX" sz="1800" b="0" i="0" u="none" strike="noStrike" cap="none" normalizeH="0" baseline="0" dirty="0" smtClean="0">
                <a:ln>
                  <a:noFill/>
                </a:ln>
                <a:solidFill>
                  <a:schemeClr val="tx1"/>
                </a:solidFill>
                <a:effectLst/>
                <a:latin typeface="Arial" panose="020B0604020202020204" pitchFamily="34" charset="0"/>
              </a:rPr>
              <a:t>. La elaboración de estas artesanías es la base de la economía de los poblados de San Martín </a:t>
            </a:r>
            <a:r>
              <a:rPr kumimoji="0" lang="es-MX" altLang="es-MX" sz="1800" b="0" i="0" u="none" strike="noStrike" cap="none" normalizeH="0" baseline="0" dirty="0" err="1" smtClean="0">
                <a:ln>
                  <a:noFill/>
                </a:ln>
                <a:solidFill>
                  <a:schemeClr val="tx1"/>
                </a:solidFill>
                <a:effectLst/>
                <a:latin typeface="Arial" panose="020B0604020202020204" pitchFamily="34" charset="0"/>
              </a:rPr>
              <a:t>Tilcajete</a:t>
            </a:r>
            <a:r>
              <a:rPr kumimoji="0" lang="es-MX" altLang="es-MX" sz="1800" b="0" i="0" u="none" strike="noStrike" cap="none" normalizeH="0" baseline="0" dirty="0" smtClean="0">
                <a:ln>
                  <a:noFill/>
                </a:ln>
                <a:solidFill>
                  <a:schemeClr val="tx1"/>
                </a:solidFill>
                <a:effectLst/>
                <a:latin typeface="Arial" panose="020B0604020202020204" pitchFamily="34" charset="0"/>
              </a:rPr>
              <a:t> y San Antonio Arrazola, donde numerosas familias trabajan en la talla de figuras que luego colorean con pintura vinílica y comercializan en las plazas, mercados y talleres de la región.</a:t>
            </a:r>
            <a:r>
              <a:rPr kumimoji="0" lang="es-MX" altLang="es-MX" sz="1800" b="0" i="0" u="none" strike="noStrike" cap="none" normalizeH="0" baseline="30000" dirty="0" smtClean="0">
                <a:ln>
                  <a:noFill/>
                </a:ln>
                <a:solidFill>
                  <a:schemeClr val="tx1"/>
                </a:solidFill>
                <a:effectLst/>
                <a:latin typeface="Arial" panose="020B0604020202020204" pitchFamily="34" charset="0"/>
                <a:hlinkClick r:id="rId4"/>
              </a:rPr>
              <a:t>11</a:t>
            </a:r>
            <a:r>
              <a:rPr kumimoji="0" lang="es-MX" altLang="es-MX" sz="1800" b="0" i="0" u="none" strike="noStrike" cap="none" normalizeH="0" baseline="0" dirty="0" smtClean="0">
                <a:ln>
                  <a:noFill/>
                </a:ln>
                <a:solidFill>
                  <a:schemeClr val="tx1"/>
                </a:solidFill>
                <a:effectLst/>
                <a:latin typeface="Arial" panose="020B0604020202020204" pitchFamily="34" charset="0"/>
              </a:rPr>
              <a:t>​</a:t>
            </a:r>
            <a:r>
              <a:rPr kumimoji="0" lang="es-MX" altLang="es-MX" sz="1800" b="0" i="0" u="none" strike="noStrike" cap="none" normalizeH="0" baseline="30000" dirty="0" smtClean="0">
                <a:ln>
                  <a:noFill/>
                </a:ln>
                <a:solidFill>
                  <a:schemeClr val="tx1"/>
                </a:solidFill>
                <a:effectLst/>
                <a:latin typeface="Arial" panose="020B0604020202020204" pitchFamily="34" charset="0"/>
                <a:hlinkClick r:id="rId5"/>
              </a:rPr>
              <a:t>12</a:t>
            </a:r>
            <a:r>
              <a:rPr kumimoji="0" lang="es-MX" altLang="es-MX" sz="1800" b="0" i="0" u="none" strike="noStrike" cap="none" normalizeH="0" baseline="0" dirty="0" smtClean="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    El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a:t>
            </a:r>
            <a:r>
              <a:rPr kumimoji="0" lang="es-MX" altLang="es-MX" sz="1800" b="0" i="0" u="none" strike="noStrike" cap="none" normalizeH="0" baseline="0" dirty="0" smtClean="0">
                <a:ln>
                  <a:noFill/>
                </a:ln>
                <a:solidFill>
                  <a:schemeClr val="tx1"/>
                </a:solidFill>
                <a:effectLst/>
                <a:latin typeface="Arial" panose="020B0604020202020204" pitchFamily="34" charset="0"/>
              </a:rPr>
              <a:t> de Oaxaca es una combinación de la tradición de talla de madera de la región y la técnica creada por Linares. Esta artesanía se introdujo en la zona de Oaxaca en la década de 1980 gracias a la realización de un taller de demostración llevado a cabo en los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6" tooltip="Estados Unidos de América"/>
              </a:rPr>
              <a:t>Estados Unidos</a:t>
            </a:r>
            <a:r>
              <a:rPr kumimoji="0" lang="es-MX" altLang="es-MX" sz="1800" b="0" i="0" u="none" strike="noStrike" cap="none" normalizeH="0" baseline="0" dirty="0" smtClean="0">
                <a:ln>
                  <a:noFill/>
                </a:ln>
                <a:solidFill>
                  <a:schemeClr val="tx1"/>
                </a:solidFill>
                <a:effectLst/>
                <a:latin typeface="Arial" panose="020B0604020202020204" pitchFamily="34" charset="0"/>
              </a:rPr>
              <a:t>. Dicho taller fue organizado por Judith </a:t>
            </a:r>
            <a:r>
              <a:rPr kumimoji="0" lang="es-MX" altLang="es-MX" sz="1800" b="0" i="0" u="none" strike="noStrike" cap="none" normalizeH="0" baseline="0" dirty="0" err="1" smtClean="0">
                <a:ln>
                  <a:noFill/>
                </a:ln>
                <a:solidFill>
                  <a:schemeClr val="tx1"/>
                </a:solidFill>
                <a:effectLst/>
                <a:latin typeface="Arial" panose="020B0604020202020204" pitchFamily="34" charset="0"/>
              </a:rPr>
              <a:t>Bronowski</a:t>
            </a:r>
            <a:r>
              <a:rPr kumimoji="0" lang="es-MX" altLang="es-MX" sz="1800" b="0" i="0" u="none" strike="noStrike" cap="none" normalizeH="0" baseline="0" dirty="0" smtClean="0">
                <a:ln>
                  <a:noFill/>
                </a:ln>
                <a:solidFill>
                  <a:schemeClr val="tx1"/>
                </a:solidFill>
                <a:effectLst/>
                <a:latin typeface="Arial" panose="020B0604020202020204" pitchFamily="34" charset="0"/>
              </a:rPr>
              <a:t> y contó con la participación de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7" tooltip="Manuel Jiménez Ramírez"/>
              </a:rPr>
              <a:t>Manuel Jiménez Ramírez</a:t>
            </a:r>
            <a:r>
              <a:rPr kumimoji="0" lang="es-MX" altLang="es-MX" sz="1800" b="0" i="0" u="none" strike="noStrike" cap="none" normalizeH="0" baseline="0" dirty="0" smtClean="0">
                <a:ln>
                  <a:noFill/>
                </a:ln>
                <a:solidFill>
                  <a:schemeClr val="tx1"/>
                </a:solidFill>
                <a:effectLst/>
                <a:latin typeface="Arial" panose="020B0604020202020204" pitchFamily="34" charset="0"/>
              </a:rPr>
              <a:t> y la artesana textil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8" tooltip="María Sabina"/>
              </a:rPr>
              <a:t>María Sabina</a:t>
            </a:r>
            <a:r>
              <a:rPr kumimoji="0" lang="es-MX" altLang="es-MX" sz="1800" b="0" i="0" u="none" strike="noStrike" cap="none" normalizeH="0" baseline="0" dirty="0" smtClean="0">
                <a:ln>
                  <a:noFill/>
                </a:ln>
                <a:solidFill>
                  <a:schemeClr val="tx1"/>
                </a:solidFill>
                <a:effectLst/>
                <a:latin typeface="Arial" panose="020B0604020202020204" pitchFamily="34" charset="0"/>
              </a:rPr>
              <a:t>, ambos originarios de Oaxaca. </a:t>
            </a:r>
          </a:p>
          <a:p>
            <a:pPr marL="0" marR="0" lvl="0" indent="0" algn="just" defTabSz="914400" rtl="0" eaLnBrk="0" fontAlgn="base" latinLnBrk="0" hangingPunct="0">
              <a:lnSpc>
                <a:spcPct val="100000"/>
              </a:lnSpc>
              <a:spcBef>
                <a:spcPct val="0"/>
              </a:spcBef>
              <a:spcAft>
                <a:spcPct val="0"/>
              </a:spcAft>
              <a:buClrTx/>
              <a:buSzTx/>
              <a:buFontTx/>
              <a:buNone/>
              <a:tabLst/>
            </a:pPr>
            <a:r>
              <a:rPr lang="es-MX" altLang="es-MX" dirty="0">
                <a:latin typeface="Arial" panose="020B0604020202020204" pitchFamily="34" charset="0"/>
              </a:rPr>
              <a:t> </a:t>
            </a:r>
            <a:r>
              <a:rPr lang="es-MX" altLang="es-MX" dirty="0" smtClean="0">
                <a:latin typeface="Arial" panose="020B0604020202020204" pitchFamily="34" charset="0"/>
              </a:rPr>
              <a:t>  </a:t>
            </a:r>
            <a:r>
              <a:rPr kumimoji="0" lang="es-MX" altLang="es-MX" sz="1800" b="0" i="0" u="none" strike="noStrike" cap="none" normalizeH="0" baseline="0" dirty="0" smtClean="0">
                <a:ln>
                  <a:noFill/>
                </a:ln>
                <a:solidFill>
                  <a:schemeClr val="tx1"/>
                </a:solidFill>
                <a:effectLst/>
                <a:latin typeface="Arial" panose="020B0604020202020204" pitchFamily="34" charset="0"/>
              </a:rPr>
              <a:t>La adaptación del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a:t>
            </a:r>
            <a:r>
              <a:rPr kumimoji="0" lang="es-MX" altLang="es-MX" sz="1800" b="0" i="0" u="none" strike="noStrike" cap="none" normalizeH="0" baseline="0" dirty="0" smtClean="0">
                <a:ln>
                  <a:noFill/>
                </a:ln>
                <a:solidFill>
                  <a:schemeClr val="tx1"/>
                </a:solidFill>
                <a:effectLst/>
                <a:latin typeface="Arial" panose="020B0604020202020204" pitchFamily="34" charset="0"/>
              </a:rPr>
              <a:t> fue perfeccionada por Manuel Jiménez Ramírez, oriundo de San Antonio Arrazola. Los diseños de Linares se adaptaron a la técnica de tallado de madera de copal, pues esta técnica era la dominada por los artesanos de la región oaxaqueña.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   Después de la adaptación de Jiménez el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a:t>
            </a:r>
            <a:r>
              <a:rPr kumimoji="0" lang="es-MX" altLang="es-MX" sz="1800" b="0" i="0" u="none" strike="noStrike" cap="none" normalizeH="0" baseline="0" dirty="0" smtClean="0">
                <a:ln>
                  <a:noFill/>
                </a:ln>
                <a:solidFill>
                  <a:schemeClr val="tx1"/>
                </a:solidFill>
                <a:effectLst/>
                <a:latin typeface="Arial" panose="020B0604020202020204" pitchFamily="34" charset="0"/>
              </a:rPr>
              <a:t> se adoptó como artesanía tanto en San Antonio Arrazola como en San Martín </a:t>
            </a:r>
            <a:r>
              <a:rPr kumimoji="0" lang="es-MX" altLang="es-MX" sz="1800" b="0" i="0" u="none" strike="noStrike" cap="none" normalizeH="0" baseline="0" dirty="0" err="1" smtClean="0">
                <a:ln>
                  <a:noFill/>
                </a:ln>
                <a:solidFill>
                  <a:schemeClr val="tx1"/>
                </a:solidFill>
                <a:effectLst/>
                <a:latin typeface="Arial" panose="020B0604020202020204" pitchFamily="34" charset="0"/>
              </a:rPr>
              <a:t>Tilcajete</a:t>
            </a:r>
            <a:r>
              <a:rPr kumimoji="0" lang="es-MX" altLang="es-MX" sz="1800" b="0" i="0" u="none" strike="noStrike" cap="none" normalizeH="0" baseline="0" dirty="0" smtClean="0">
                <a:ln>
                  <a:noFill/>
                </a:ln>
                <a:solidFill>
                  <a:schemeClr val="tx1"/>
                </a:solidFill>
                <a:effectLst/>
                <a:latin typeface="Arial" panose="020B0604020202020204" pitchFamily="34" charset="0"/>
              </a:rPr>
              <a:t> y La Unión </a:t>
            </a:r>
            <a:r>
              <a:rPr kumimoji="0" lang="es-MX" altLang="es-MX" sz="1800" b="0" i="0" u="none" strike="noStrike" cap="none" normalizeH="0" baseline="0" dirty="0" err="1" smtClean="0">
                <a:ln>
                  <a:noFill/>
                </a:ln>
                <a:solidFill>
                  <a:schemeClr val="tx1"/>
                </a:solidFill>
                <a:effectLst/>
                <a:latin typeface="Arial" panose="020B0604020202020204" pitchFamily="34" charset="0"/>
              </a:rPr>
              <a:t>Tejalapan</a:t>
            </a:r>
            <a:r>
              <a:rPr kumimoji="0" lang="es-MX" altLang="es-MX" sz="1800" b="0" i="0" u="none" strike="noStrike" cap="none" normalizeH="0" baseline="0" dirty="0" smtClean="0">
                <a:ln>
                  <a:noFill/>
                </a:ln>
                <a:solidFill>
                  <a:schemeClr val="tx1"/>
                </a:solidFill>
                <a:effectLst/>
                <a:latin typeface="Arial" panose="020B0604020202020204" pitchFamily="34" charset="0"/>
              </a:rPr>
              <a:t>. La producción de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alebrijes</a:t>
            </a:r>
            <a:r>
              <a:rPr kumimoji="0" lang="es-MX" altLang="es-MX" sz="1800" b="0" i="0" u="none" strike="noStrike" cap="none" normalizeH="0" baseline="0" dirty="0" smtClean="0">
                <a:ln>
                  <a:noFill/>
                </a:ln>
                <a:solidFill>
                  <a:schemeClr val="tx1"/>
                </a:solidFill>
                <a:effectLst/>
                <a:latin typeface="Arial" panose="020B0604020202020204" pitchFamily="34" charset="0"/>
              </a:rPr>
              <a:t> favoreció con desarrollo económico a la región pero también generó problemas como la deforestación de los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3" tooltip="Copal"/>
              </a:rPr>
              <a:t>árboles de copal</a:t>
            </a:r>
            <a:r>
              <a:rPr kumimoji="0" lang="es-MX" altLang="es-MX" sz="1800" b="0" i="0" u="none" strike="noStrike" cap="none" normalizeH="0" baseline="0" dirty="0" smtClean="0">
                <a:ln>
                  <a:noFill/>
                </a:ln>
                <a:solidFill>
                  <a:schemeClr val="tx1"/>
                </a:solidFill>
                <a:effectLst/>
                <a:latin typeface="Arial" panose="020B0604020202020204" pitchFamily="34" charset="0"/>
              </a:rPr>
              <a:t>. El problema de la deforestación se ha tratado de compensar mediante planes de reforestación que no han sido del todo exitosos.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    Entre los artistas destacables de la región de Oaxaca se encuentran </a:t>
            </a:r>
            <a:r>
              <a:rPr kumimoji="0" lang="es-MX" altLang="es-MX" sz="1800" b="0" i="0" u="none" strike="noStrike" cap="none" normalizeH="0" baseline="0" dirty="0" err="1" smtClean="0">
                <a:ln>
                  <a:noFill/>
                </a:ln>
                <a:solidFill>
                  <a:schemeClr val="tx1"/>
                </a:solidFill>
                <a:effectLst/>
                <a:latin typeface="Arial" panose="020B0604020202020204" pitchFamily="34" charset="0"/>
              </a:rPr>
              <a:t>Zeny</a:t>
            </a:r>
            <a:r>
              <a:rPr kumimoji="0" lang="es-MX" altLang="es-MX" sz="1800" b="0" i="0" u="none" strike="noStrike" cap="none" normalizeH="0" baseline="0" dirty="0" smtClean="0">
                <a:ln>
                  <a:noFill/>
                </a:ln>
                <a:solidFill>
                  <a:schemeClr val="tx1"/>
                </a:solidFill>
                <a:effectLst/>
                <a:latin typeface="Arial" panose="020B0604020202020204" pitchFamily="34" charset="0"/>
              </a:rPr>
              <a:t> Fuentes, Efraín Fuentes, Manuel Jiménez, Julia Fuentes, Jacobo </a:t>
            </a:r>
            <a:r>
              <a:rPr kumimoji="0" lang="es-MX" altLang="es-MX" sz="1800" b="0" i="0" u="none" strike="noStrike" cap="none" normalizeH="0" baseline="0" dirty="0" err="1" smtClean="0">
                <a:ln>
                  <a:noFill/>
                </a:ln>
                <a:solidFill>
                  <a:schemeClr val="tx1"/>
                </a:solidFill>
                <a:effectLst/>
                <a:latin typeface="Arial" panose="020B0604020202020204" pitchFamily="34" charset="0"/>
              </a:rPr>
              <a:t>Angeles</a:t>
            </a:r>
            <a:r>
              <a:rPr kumimoji="0" lang="es-MX" altLang="es-MX" sz="1800" b="0" i="0" u="none" strike="noStrike" cap="none" normalizeH="0" baseline="0" dirty="0" smtClean="0">
                <a:ln>
                  <a:noFill/>
                </a:ln>
                <a:solidFill>
                  <a:schemeClr val="tx1"/>
                </a:solidFill>
                <a:effectLst/>
                <a:latin typeface="Arial" panose="020B0604020202020204" pitchFamily="34" charset="0"/>
              </a:rPr>
              <a:t> y Miguel Sandiego.</a:t>
            </a:r>
            <a:r>
              <a:rPr kumimoji="0" lang="es-MX" altLang="es-MX" sz="1800" b="0" i="0" u="none" strike="noStrike" cap="none" normalizeH="0" baseline="30000" dirty="0" smtClean="0">
                <a:ln>
                  <a:noFill/>
                </a:ln>
                <a:solidFill>
                  <a:schemeClr val="tx1"/>
                </a:solidFill>
                <a:effectLst/>
                <a:latin typeface="Arial" panose="020B0604020202020204" pitchFamily="34" charset="0"/>
                <a:hlinkClick r:id="rId9"/>
              </a:rPr>
              <a:t>13</a:t>
            </a:r>
            <a:r>
              <a:rPr kumimoji="0" lang="es-MX" altLang="es-MX" sz="1800" b="0" i="0" u="none" strike="noStrike" cap="none" normalizeH="0" baseline="0" dirty="0" smtClean="0">
                <a:ln>
                  <a:noFill/>
                </a:ln>
                <a:solidFill>
                  <a:schemeClr val="tx1"/>
                </a:solidFill>
                <a:effectLst/>
                <a:latin typeface="Arial" panose="020B0604020202020204" pitchFamily="34" charset="0"/>
              </a:rPr>
              <a:t>​ </a:t>
            </a:r>
            <a:br>
              <a:rPr kumimoji="0" lang="es-MX" altLang="es-MX" sz="1800" b="0" i="0" u="none" strike="noStrike" cap="none" normalizeH="0" baseline="0" dirty="0" smtClean="0">
                <a:ln>
                  <a:noFill/>
                </a:ln>
                <a:solidFill>
                  <a:schemeClr val="tx1"/>
                </a:solidFill>
                <a:effectLst/>
                <a:latin typeface="Arial" panose="020B0604020202020204" pitchFamily="34" charset="0"/>
              </a:rPr>
            </a:br>
            <a:endParaRPr kumimoji="0" lang="es-MX" altLang="es-MX" sz="18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    Es importante mencionar que el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a:t>
            </a:r>
            <a:r>
              <a:rPr kumimoji="0" lang="es-MX" altLang="es-MX" sz="1800" b="0" i="0" u="none" strike="noStrike" cap="none" normalizeH="0" baseline="0" dirty="0" smtClean="0">
                <a:ln>
                  <a:noFill/>
                </a:ln>
                <a:solidFill>
                  <a:schemeClr val="tx1"/>
                </a:solidFill>
                <a:effectLst/>
                <a:latin typeface="Arial" panose="020B0604020202020204" pitchFamily="34" charset="0"/>
              </a:rPr>
              <a:t> es un artículo artesanal porque es único y no se puede repetir en un molde puesto que si así fuera dejaría de considerarse una artesanía como tal dentro del grupo denominado de los </a:t>
            </a:r>
            <a:r>
              <a:rPr kumimoji="0" lang="es-MX" altLang="es-MX" sz="1800" b="0" i="0" u="none" strike="noStrike" cap="none" normalizeH="0" baseline="0" dirty="0" err="1" smtClean="0">
                <a:ln>
                  <a:noFill/>
                </a:ln>
                <a:solidFill>
                  <a:schemeClr val="tx1"/>
                </a:solidFill>
                <a:effectLst/>
                <a:latin typeface="Arial" panose="020B0604020202020204" pitchFamily="34" charset="0"/>
              </a:rPr>
              <a:t>alebrijes</a:t>
            </a:r>
            <a:r>
              <a:rPr kumimoji="0" lang="es-MX" altLang="es-MX" sz="1800" b="0" i="0" u="none" strike="noStrike" cap="none" normalizeH="0" baseline="0" dirty="0" smtClean="0">
                <a:ln>
                  <a:noFill/>
                </a:ln>
                <a:solidFill>
                  <a:schemeClr val="tx1"/>
                </a:solidFill>
                <a:effectLst/>
                <a:latin typeface="Arial" panose="020B0604020202020204" pitchFamily="34" charset="0"/>
              </a:rPr>
              <a:t>. El artesano moldea su trabajo y lo que le va añadiendo paso a paso determina su valor. </a:t>
            </a:r>
          </a:p>
        </p:txBody>
      </p:sp>
    </p:spTree>
    <p:extLst>
      <p:ext uri="{BB962C8B-B14F-4D97-AF65-F5344CB8AC3E}">
        <p14:creationId xmlns:p14="http://schemas.microsoft.com/office/powerpoint/2010/main" val="1858447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4285" y="561703"/>
            <a:ext cx="3048000" cy="4794068"/>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504" y="796835"/>
            <a:ext cx="3239589" cy="5499463"/>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234" y="2276475"/>
            <a:ext cx="3623447" cy="4581525"/>
          </a:xfrm>
          <a:prstGeom prst="rect">
            <a:avLst/>
          </a:prstGeom>
        </p:spPr>
      </p:pic>
      <p:sp>
        <p:nvSpPr>
          <p:cNvPr id="6" name="Rectángulo 5"/>
          <p:cNvSpPr/>
          <p:nvPr/>
        </p:nvSpPr>
        <p:spPr>
          <a:xfrm>
            <a:off x="200298" y="561703"/>
            <a:ext cx="3718559" cy="1446550"/>
          </a:xfrm>
          <a:prstGeom prst="rect">
            <a:avLst/>
          </a:prstGeom>
        </p:spPr>
        <p:txBody>
          <a:bodyPr wrap="square">
            <a:spAutoFit/>
          </a:bodyPr>
          <a:lstStyle/>
          <a:p>
            <a:pPr lvl="0" algn="just" defTabSz="914400" eaLnBrk="0" fontAlgn="base" hangingPunct="0">
              <a:spcBef>
                <a:spcPct val="0"/>
              </a:spcBef>
              <a:spcAft>
                <a:spcPct val="0"/>
              </a:spcAft>
            </a:pPr>
            <a:r>
              <a:rPr lang="es-MX" altLang="es-MX" sz="4400" dirty="0" smtClean="0">
                <a:solidFill>
                  <a:srgbClr val="7030A0"/>
                </a:solidFill>
                <a:latin typeface="Arial" panose="020B0604020202020204" pitchFamily="34" charset="0"/>
              </a:rPr>
              <a:t>Cómo hacer un </a:t>
            </a:r>
            <a:r>
              <a:rPr lang="es-MX" altLang="es-MX" sz="4400" dirty="0" err="1" smtClean="0">
                <a:solidFill>
                  <a:srgbClr val="7030A0"/>
                </a:solidFill>
                <a:latin typeface="Arial" panose="020B0604020202020204" pitchFamily="34" charset="0"/>
              </a:rPr>
              <a:t>Alebrije</a:t>
            </a:r>
            <a:r>
              <a:rPr lang="es-MX" altLang="es-MX" sz="4400" dirty="0" smtClean="0">
                <a:solidFill>
                  <a:srgbClr val="7030A0"/>
                </a:solidFill>
                <a:latin typeface="Arial" panose="020B0604020202020204" pitchFamily="34" charset="0"/>
              </a:rPr>
              <a:t> </a:t>
            </a:r>
            <a:endParaRPr lang="es-MX" altLang="es-MX" sz="4400" dirty="0">
              <a:solidFill>
                <a:srgbClr val="7030A0"/>
              </a:solidFill>
              <a:latin typeface="Arial" panose="020B0604020202020204" pitchFamily="34" charset="0"/>
            </a:endParaRPr>
          </a:p>
        </p:txBody>
      </p:sp>
    </p:spTree>
    <p:extLst>
      <p:ext uri="{BB962C8B-B14F-4D97-AF65-F5344CB8AC3E}">
        <p14:creationId xmlns:p14="http://schemas.microsoft.com/office/powerpoint/2010/main" val="770449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Resultado de imagen para cómo hacer un alebrije">
            <a:hlinkClick r:id="rId2"/>
          </p:cNvPr>
          <p:cNvSpPr>
            <a:spLocks noChangeAspect="1" noChangeArrowheads="1"/>
          </p:cNvSpPr>
          <p:nvPr/>
        </p:nvSpPr>
        <p:spPr bwMode="auto">
          <a:xfrm>
            <a:off x="155575" y="-5626100"/>
            <a:ext cx="2971800" cy="1238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Rectángulo 8"/>
          <p:cNvSpPr/>
          <p:nvPr/>
        </p:nvSpPr>
        <p:spPr>
          <a:xfrm>
            <a:off x="155575" y="363872"/>
            <a:ext cx="6096000" cy="6463308"/>
          </a:xfrm>
          <a:prstGeom prst="rect">
            <a:avLst/>
          </a:prstGeom>
        </p:spPr>
        <p:txBody>
          <a:bodyPr>
            <a:spAutoFit/>
          </a:bodyPr>
          <a:lstStyle/>
          <a:p>
            <a:pPr lvl="0" defTabSz="914400" eaLnBrk="0" fontAlgn="base" hangingPunct="0">
              <a:spcBef>
                <a:spcPct val="0"/>
              </a:spcBef>
              <a:spcAft>
                <a:spcPct val="0"/>
              </a:spcAft>
            </a:pPr>
            <a:r>
              <a:rPr lang="es-MX" altLang="es-MX" dirty="0">
                <a:latin typeface="Arial" panose="020B0604020202020204" pitchFamily="34" charset="0"/>
              </a:rPr>
              <a:t>Dentro de los pasos para </a:t>
            </a:r>
            <a:r>
              <a:rPr lang="es-MX" altLang="es-MX" b="1" dirty="0">
                <a:latin typeface="Arial" panose="020B0604020202020204" pitchFamily="34" charset="0"/>
              </a:rPr>
              <a:t>hacer un </a:t>
            </a:r>
            <a:r>
              <a:rPr lang="es-MX" altLang="es-MX" b="1" dirty="0" err="1">
                <a:latin typeface="Arial" panose="020B0604020202020204" pitchFamily="34" charset="0"/>
              </a:rPr>
              <a:t>alebrije</a:t>
            </a:r>
            <a:r>
              <a:rPr lang="es-MX" altLang="es-MX" dirty="0" smtClean="0">
                <a:latin typeface="Arial" panose="020B0604020202020204" pitchFamily="34" charset="0"/>
              </a:rPr>
              <a:t>,</a:t>
            </a:r>
          </a:p>
          <a:p>
            <a:pPr lvl="0" defTabSz="914400" eaLnBrk="0" fontAlgn="base" hangingPunct="0">
              <a:spcBef>
                <a:spcPct val="0"/>
              </a:spcBef>
              <a:spcAft>
                <a:spcPct val="0"/>
              </a:spcAft>
            </a:pPr>
            <a:r>
              <a:rPr lang="es-MX" altLang="es-MX" dirty="0" smtClean="0">
                <a:latin typeface="Arial" panose="020B0604020202020204" pitchFamily="34" charset="0"/>
              </a:rPr>
              <a:t> </a:t>
            </a:r>
            <a:r>
              <a:rPr lang="es-MX" altLang="es-MX" dirty="0">
                <a:latin typeface="Arial" panose="020B0604020202020204" pitchFamily="34" charset="0"/>
              </a:rPr>
              <a:t>el armazón es el primero y el </a:t>
            </a:r>
            <a:r>
              <a:rPr lang="es-MX" altLang="es-MX" dirty="0" smtClean="0">
                <a:latin typeface="Arial" panose="020B0604020202020204" pitchFamily="34" charset="0"/>
              </a:rPr>
              <a:t>fundamental</a:t>
            </a:r>
          </a:p>
          <a:p>
            <a:pPr lvl="0" defTabSz="914400" eaLnBrk="0" fontAlgn="base" hangingPunct="0">
              <a:spcBef>
                <a:spcPct val="0"/>
              </a:spcBef>
              <a:spcAft>
                <a:spcPct val="0"/>
              </a:spcAft>
            </a:pPr>
            <a:r>
              <a:rPr lang="es-MX" altLang="es-MX" dirty="0" smtClean="0">
                <a:latin typeface="Arial" panose="020B0604020202020204" pitchFamily="34" charset="0"/>
              </a:rPr>
              <a:t>Después dale forma y al cuerpo, luego vas agregando volumen según tú diseño, es muy importante esta fase, el volumen debe ser equilibrado para permitirle a tu diseño el sostenerse y no caerse</a:t>
            </a:r>
          </a:p>
          <a:p>
            <a:pPr lvl="0" defTabSz="914400" eaLnBrk="0" fontAlgn="base" hangingPunct="0">
              <a:spcBef>
                <a:spcPct val="0"/>
              </a:spcBef>
              <a:spcAft>
                <a:spcPct val="0"/>
              </a:spcAft>
            </a:pPr>
            <a:r>
              <a:rPr lang="es-MX" altLang="es-MX" dirty="0" smtClean="0">
                <a:latin typeface="Arial" panose="020B0604020202020204" pitchFamily="34" charset="0"/>
              </a:rPr>
              <a:t>…  cuando ya tengas armada tu figura y que se sostenga por sí misma deja secar por completo </a:t>
            </a:r>
          </a:p>
          <a:p>
            <a:pPr lvl="0" defTabSz="914400" eaLnBrk="0" fontAlgn="base" hangingPunct="0">
              <a:spcBef>
                <a:spcPct val="0"/>
              </a:spcBef>
              <a:spcAft>
                <a:spcPct val="0"/>
              </a:spcAft>
            </a:pPr>
            <a:r>
              <a:rPr lang="es-MX" altLang="es-MX" dirty="0" smtClean="0">
                <a:latin typeface="Arial" panose="020B0604020202020204" pitchFamily="34" charset="0"/>
              </a:rPr>
              <a:t>    para terminar  aplica el color que tu decidas, no dejes espacios en blanco</a:t>
            </a:r>
            <a:r>
              <a:rPr lang="es-MX" altLang="es-MX" dirty="0">
                <a:latin typeface="Arial" panose="020B0604020202020204" pitchFamily="34" charset="0"/>
              </a:rPr>
              <a:t/>
            </a:r>
            <a:br>
              <a:rPr lang="es-MX" altLang="es-MX" dirty="0">
                <a:latin typeface="Arial" panose="020B0604020202020204" pitchFamily="34" charset="0"/>
              </a:rPr>
            </a:br>
            <a:r>
              <a:rPr lang="es-MX" altLang="es-MX" dirty="0">
                <a:latin typeface="Arial" panose="020B0604020202020204" pitchFamily="34" charset="0"/>
              </a:rPr>
              <a:t>...</a:t>
            </a:r>
            <a:br>
              <a:rPr lang="es-MX" altLang="es-MX" dirty="0">
                <a:latin typeface="Arial" panose="020B0604020202020204" pitchFamily="34" charset="0"/>
              </a:rPr>
            </a:br>
            <a:r>
              <a:rPr lang="es-MX" altLang="es-MX" b="1" dirty="0">
                <a:latin typeface="Arial" panose="020B0604020202020204" pitchFamily="34" charset="0"/>
              </a:rPr>
              <a:t>Lista de materiales para hacer </a:t>
            </a:r>
            <a:r>
              <a:rPr lang="es-MX" altLang="es-MX" b="1" dirty="0" err="1">
                <a:latin typeface="Arial" panose="020B0604020202020204" pitchFamily="34" charset="0"/>
              </a:rPr>
              <a:t>alebrijes</a:t>
            </a:r>
            <a:endParaRPr lang="es-MX" altLang="es-MX" dirty="0">
              <a:latin typeface="Arial" panose="020B0604020202020204" pitchFamily="34" charset="0"/>
            </a:endParaRPr>
          </a:p>
          <a:p>
            <a:pPr lvl="0" defTabSz="914400" eaLnBrk="0" fontAlgn="base" hangingPunct="0">
              <a:spcBef>
                <a:spcPct val="0"/>
              </a:spcBef>
              <a:spcAft>
                <a:spcPct val="0"/>
              </a:spcAft>
              <a:buFontTx/>
              <a:buAutoNum type="arabicPeriod"/>
            </a:pPr>
            <a:r>
              <a:rPr lang="es-MX" altLang="es-MX" dirty="0">
                <a:latin typeface="Arial" panose="020B0604020202020204" pitchFamily="34" charset="0"/>
              </a:rPr>
              <a:t>Alambre de cobre de un diámetro de 1 milímetro.</a:t>
            </a:r>
          </a:p>
          <a:p>
            <a:pPr lvl="0" defTabSz="914400" eaLnBrk="0" fontAlgn="base" hangingPunct="0">
              <a:spcBef>
                <a:spcPct val="0"/>
              </a:spcBef>
              <a:spcAft>
                <a:spcPct val="0"/>
              </a:spcAft>
              <a:buFontTx/>
              <a:buAutoNum type="arabicPeriod" startAt="2"/>
            </a:pPr>
            <a:r>
              <a:rPr lang="es-MX" altLang="es-MX" dirty="0">
                <a:latin typeface="Arial" panose="020B0604020202020204" pitchFamily="34" charset="0"/>
              </a:rPr>
              <a:t>Alicates planos.</a:t>
            </a:r>
          </a:p>
          <a:p>
            <a:pPr lvl="0" defTabSz="914400" eaLnBrk="0" fontAlgn="base" hangingPunct="0">
              <a:spcBef>
                <a:spcPct val="0"/>
              </a:spcBef>
              <a:spcAft>
                <a:spcPct val="0"/>
              </a:spcAft>
              <a:buFontTx/>
              <a:buAutoNum type="arabicPeriod" startAt="3"/>
            </a:pPr>
            <a:r>
              <a:rPr lang="es-MX" altLang="es-MX" dirty="0">
                <a:latin typeface="Arial" panose="020B0604020202020204" pitchFamily="34" charset="0"/>
              </a:rPr>
              <a:t>Papel periódico o papel higiénico.</a:t>
            </a:r>
          </a:p>
          <a:p>
            <a:pPr lvl="0" defTabSz="914400" eaLnBrk="0" fontAlgn="base" hangingPunct="0">
              <a:spcBef>
                <a:spcPct val="0"/>
              </a:spcBef>
              <a:spcAft>
                <a:spcPct val="0"/>
              </a:spcAft>
              <a:buFontTx/>
              <a:buAutoNum type="arabicPeriod" startAt="4"/>
            </a:pPr>
            <a:r>
              <a:rPr lang="es-MX" altLang="es-MX" dirty="0" smtClean="0">
                <a:latin typeface="Arial" panose="020B0604020202020204" pitchFamily="34" charset="0"/>
              </a:rPr>
              <a:t>Engrudo </a:t>
            </a:r>
            <a:r>
              <a:rPr lang="es-MX" altLang="es-MX" dirty="0" err="1" smtClean="0">
                <a:latin typeface="Arial" panose="020B0604020202020204" pitchFamily="34" charset="0"/>
              </a:rPr>
              <a:t>ó</a:t>
            </a:r>
            <a:r>
              <a:rPr lang="es-MX" altLang="es-MX" dirty="0" smtClean="0">
                <a:latin typeface="Arial" panose="020B0604020202020204" pitchFamily="34" charset="0"/>
              </a:rPr>
              <a:t> pegamento</a:t>
            </a:r>
            <a:endParaRPr lang="es-MX" altLang="es-MX" dirty="0">
              <a:latin typeface="Arial" panose="020B0604020202020204" pitchFamily="34" charset="0"/>
            </a:endParaRPr>
          </a:p>
          <a:p>
            <a:pPr lvl="0" defTabSz="914400" eaLnBrk="0" fontAlgn="base" hangingPunct="0">
              <a:spcBef>
                <a:spcPct val="0"/>
              </a:spcBef>
              <a:spcAft>
                <a:spcPct val="0"/>
              </a:spcAft>
              <a:buFontTx/>
              <a:buAutoNum type="arabicPeriod" startAt="5"/>
            </a:pPr>
            <a:r>
              <a:rPr lang="es-MX" altLang="es-MX" dirty="0">
                <a:latin typeface="Arial" panose="020B0604020202020204" pitchFamily="34" charset="0"/>
              </a:rPr>
              <a:t>Unas tijeras.</a:t>
            </a:r>
          </a:p>
          <a:p>
            <a:pPr lvl="0" defTabSz="914400" eaLnBrk="0" fontAlgn="base" hangingPunct="0">
              <a:spcBef>
                <a:spcPct val="0"/>
              </a:spcBef>
              <a:spcAft>
                <a:spcPct val="0"/>
              </a:spcAft>
              <a:buFontTx/>
              <a:buAutoNum type="arabicPeriod" startAt="6"/>
            </a:pPr>
            <a:r>
              <a:rPr lang="es-MX" altLang="es-MX" dirty="0">
                <a:latin typeface="Arial" panose="020B0604020202020204" pitchFamily="34" charset="0"/>
              </a:rPr>
              <a:t>Un </a:t>
            </a:r>
            <a:r>
              <a:rPr lang="es-MX" altLang="es-MX" dirty="0" smtClean="0">
                <a:latin typeface="Arial" panose="020B0604020202020204" pitchFamily="34" charset="0"/>
              </a:rPr>
              <a:t>lápiz,  goma de borrar</a:t>
            </a:r>
            <a:endParaRPr lang="es-MX" altLang="es-MX" dirty="0">
              <a:latin typeface="Arial" panose="020B0604020202020204" pitchFamily="34" charset="0"/>
            </a:endParaRPr>
          </a:p>
          <a:p>
            <a:pPr lvl="0" defTabSz="914400" eaLnBrk="0" fontAlgn="base" hangingPunct="0">
              <a:spcBef>
                <a:spcPct val="0"/>
              </a:spcBef>
              <a:spcAft>
                <a:spcPct val="0"/>
              </a:spcAft>
              <a:buFontTx/>
              <a:buAutoNum type="arabicPeriod" startAt="7"/>
            </a:pPr>
            <a:r>
              <a:rPr lang="es-MX" altLang="es-MX" dirty="0">
                <a:latin typeface="Arial" panose="020B0604020202020204" pitchFamily="34" charset="0"/>
              </a:rPr>
              <a:t>Un pincel para el </a:t>
            </a:r>
            <a:r>
              <a:rPr lang="es-MX" altLang="es-MX" dirty="0" smtClean="0">
                <a:latin typeface="Arial" panose="020B0604020202020204" pitchFamily="34" charset="0"/>
              </a:rPr>
              <a:t>engrudo y pinturas</a:t>
            </a:r>
            <a:endParaRPr lang="es-MX" altLang="es-MX" dirty="0">
              <a:latin typeface="Arial" panose="020B0604020202020204" pitchFamily="34" charset="0"/>
            </a:endParaRPr>
          </a:p>
          <a:p>
            <a:pPr lvl="0" defTabSz="914400" eaLnBrk="0" fontAlgn="base" hangingPunct="0">
              <a:spcBef>
                <a:spcPct val="0"/>
              </a:spcBef>
              <a:spcAft>
                <a:spcPct val="0"/>
              </a:spcAft>
            </a:pPr>
            <a:r>
              <a:rPr lang="es-MX" altLang="es-MX" dirty="0" smtClean="0">
                <a:latin typeface="Arial" panose="020B0604020202020204" pitchFamily="34" charset="0"/>
              </a:rPr>
              <a:t>8. Pinturas (necesarias)</a:t>
            </a:r>
          </a:p>
          <a:p>
            <a:pPr lvl="0" defTabSz="914400" eaLnBrk="0" fontAlgn="base" hangingPunct="0">
              <a:spcBef>
                <a:spcPct val="0"/>
              </a:spcBef>
              <a:spcAft>
                <a:spcPct val="0"/>
              </a:spcAft>
            </a:pPr>
            <a:endParaRPr lang="es-MX" altLang="es-MX" dirty="0">
              <a:latin typeface="Arial" panose="020B0604020202020204" pitchFamily="34" charset="0"/>
            </a:endParaRPr>
          </a:p>
          <a:p>
            <a:pPr lvl="0" defTabSz="914400" eaLnBrk="0" fontAlgn="base" hangingPunct="0">
              <a:spcBef>
                <a:spcPct val="0"/>
              </a:spcBef>
              <a:spcAft>
                <a:spcPct val="0"/>
              </a:spcAft>
            </a:pPr>
            <a:r>
              <a:rPr lang="es-MX" altLang="es-MX" dirty="0">
                <a:latin typeface="Arial" panose="020B0604020202020204" pitchFamily="34" charset="0"/>
                <a:hlinkClick r:id="rId3"/>
              </a:rPr>
              <a:t/>
            </a:r>
            <a:br>
              <a:rPr lang="es-MX" altLang="es-MX" dirty="0">
                <a:latin typeface="Arial" panose="020B0604020202020204" pitchFamily="34" charset="0"/>
                <a:hlinkClick r:id="rId3"/>
              </a:rPr>
            </a:br>
            <a:endParaRPr lang="es-MX" altLang="es-MX" dirty="0">
              <a:latin typeface="Arial" panose="020B0604020202020204" pitchFamily="34" charset="0"/>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280" y="246306"/>
            <a:ext cx="3128554" cy="2118071"/>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6051" y="2622343"/>
            <a:ext cx="4341224" cy="1946366"/>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0663" y="4284617"/>
            <a:ext cx="5217024" cy="2932066"/>
          </a:xfrm>
          <a:prstGeom prst="rect">
            <a:avLst/>
          </a:prstGeom>
        </p:spPr>
      </p:pic>
    </p:spTree>
    <p:extLst>
      <p:ext uri="{BB962C8B-B14F-4D97-AF65-F5344CB8AC3E}">
        <p14:creationId xmlns:p14="http://schemas.microsoft.com/office/powerpoint/2010/main" val="1425166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 y="235131"/>
            <a:ext cx="11242766" cy="4524315"/>
          </a:xfrm>
          <a:prstGeom prst="rect">
            <a:avLst/>
          </a:prstGeom>
        </p:spPr>
        <p:txBody>
          <a:bodyPr wrap="square">
            <a:spAutoFit/>
          </a:bodyPr>
          <a:lstStyle/>
          <a:p>
            <a:r>
              <a:rPr lang="es-MX" sz="3200" dirty="0"/>
              <a:t>El </a:t>
            </a:r>
            <a:r>
              <a:rPr lang="es-MX" sz="3200" b="1" dirty="0"/>
              <a:t>patrimonio cultural de México</a:t>
            </a:r>
            <a:r>
              <a:rPr lang="es-MX" sz="3200" dirty="0"/>
              <a:t> es todo aquello que nos caracteriza como mexicanos. Son nuestros vestigios tanto prehispánicos como coloniales e históricos, todo lo que las generaciones anteriores nos legaron y que forman parte sustancial de nuestra historia</a:t>
            </a:r>
            <a:r>
              <a:rPr lang="es-MX" sz="3200" dirty="0" smtClean="0"/>
              <a:t>.</a:t>
            </a:r>
          </a:p>
          <a:p>
            <a:endParaRPr lang="es-MX" sz="3200" dirty="0"/>
          </a:p>
          <a:p>
            <a:r>
              <a:rPr lang="es-MX" sz="3200" b="1" dirty="0"/>
              <a:t>El patrimonio cultural de México no solo se refiere a la riquísima herencia de nuestro pasado sino también a nuestras expresiones culturas vivas</a:t>
            </a:r>
            <a:r>
              <a:rPr lang="es-MX" sz="3200" b="1" dirty="0" smtClean="0"/>
              <a:t>.</a:t>
            </a:r>
            <a:endParaRPr lang="es-MX" sz="3200" dirty="0"/>
          </a:p>
        </p:txBody>
      </p:sp>
      <p:sp>
        <p:nvSpPr>
          <p:cNvPr id="3" name="Rectángulo 2"/>
          <p:cNvSpPr/>
          <p:nvPr/>
        </p:nvSpPr>
        <p:spPr>
          <a:xfrm>
            <a:off x="2103121" y="5016758"/>
            <a:ext cx="8418138" cy="1569660"/>
          </a:xfrm>
          <a:prstGeom prst="rect">
            <a:avLst/>
          </a:prstGeom>
        </p:spPr>
        <p:txBody>
          <a:bodyPr wrap="square">
            <a:spAutoFit/>
          </a:bodyPr>
          <a:lstStyle/>
          <a:p>
            <a:r>
              <a:rPr lang="es-MX" sz="3200" dirty="0" smtClean="0">
                <a:solidFill>
                  <a:srgbClr val="0070C0"/>
                </a:solidFill>
              </a:rPr>
              <a:t>Investiga por lo menos 3 ejemplos  del Patrimonio Cultural  de México</a:t>
            </a:r>
            <a:endParaRPr lang="es-MX" sz="3200" b="1" dirty="0">
              <a:solidFill>
                <a:srgbClr val="0070C0"/>
              </a:solidFill>
            </a:endParaRPr>
          </a:p>
          <a:p>
            <a:endParaRPr lang="es-MX" sz="3200" dirty="0">
              <a:solidFill>
                <a:srgbClr val="0070C0"/>
              </a:solidFill>
            </a:endParaRPr>
          </a:p>
        </p:txBody>
      </p:sp>
    </p:spTree>
    <p:extLst>
      <p:ext uri="{BB962C8B-B14F-4D97-AF65-F5344CB8AC3E}">
        <p14:creationId xmlns:p14="http://schemas.microsoft.com/office/powerpoint/2010/main" val="2503657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22514" y="242058"/>
            <a:ext cx="11077303" cy="6494085"/>
          </a:xfrm>
          <a:prstGeom prst="rect">
            <a:avLst/>
          </a:prstGeom>
        </p:spPr>
        <p:txBody>
          <a:bodyPr wrap="square">
            <a:spAutoFit/>
          </a:bodyPr>
          <a:lstStyle/>
          <a:p>
            <a:pPr algn="just"/>
            <a:r>
              <a:rPr lang="es-MX" sz="3200" dirty="0" smtClean="0"/>
              <a:t>   </a:t>
            </a:r>
            <a:r>
              <a:rPr lang="es-MX" sz="3200" dirty="0" smtClean="0">
                <a:solidFill>
                  <a:srgbClr val="0070C0"/>
                </a:solidFill>
              </a:rPr>
              <a:t>La </a:t>
            </a:r>
            <a:r>
              <a:rPr lang="es-MX" sz="3200" dirty="0">
                <a:solidFill>
                  <a:srgbClr val="0070C0"/>
                </a:solidFill>
              </a:rPr>
              <a:t>diversidad cultural se refiere a la </a:t>
            </a:r>
            <a:r>
              <a:rPr lang="es-MX" sz="3200" b="1" dirty="0">
                <a:solidFill>
                  <a:srgbClr val="0070C0"/>
                </a:solidFill>
              </a:rPr>
              <a:t>variedad de culturas que interactúan y conviven en un mismo espacio geográfico que es compartido por un gran número de personas</a:t>
            </a:r>
            <a:r>
              <a:rPr lang="es-MX" sz="3200" dirty="0">
                <a:solidFill>
                  <a:srgbClr val="0070C0"/>
                </a:solidFill>
              </a:rPr>
              <a:t>, capaces de reconocerse y diferenciarse unas de otras</a:t>
            </a:r>
            <a:r>
              <a:rPr lang="es-MX" sz="3200" dirty="0" smtClean="0">
                <a:solidFill>
                  <a:srgbClr val="0070C0"/>
                </a:solidFill>
              </a:rPr>
              <a:t>.</a:t>
            </a:r>
          </a:p>
          <a:p>
            <a:pPr algn="just"/>
            <a:r>
              <a:rPr lang="es-MX" sz="3200" dirty="0" smtClean="0"/>
              <a:t>    La </a:t>
            </a:r>
            <a:r>
              <a:rPr lang="es-MX" sz="3200" dirty="0"/>
              <a:t>diversidad cultural forma parte nuestras actividades diarias y nos permite identificarnos como individuos y grupos sociales a través de las manifestaciones culturales</a:t>
            </a:r>
            <a:r>
              <a:rPr lang="es-MX" sz="3200" dirty="0" smtClean="0"/>
              <a:t>.</a:t>
            </a:r>
          </a:p>
          <a:p>
            <a:pPr algn="just"/>
            <a:r>
              <a:rPr lang="es-MX" sz="3200" dirty="0" smtClean="0"/>
              <a:t>   La </a:t>
            </a:r>
            <a:r>
              <a:rPr lang="es-MX" sz="3200" dirty="0"/>
              <a:t>diversidad amplía nuestros conocimientos y ofrece una mejor manera de entender a los demás a través de sus costumbres y tradiciones.</a:t>
            </a:r>
          </a:p>
          <a:p>
            <a:pPr algn="just"/>
            <a:r>
              <a:rPr lang="es-MX" sz="3200" dirty="0"/>
              <a:t>A continuación se presentan algunos ejemplos cotidianos que hacen de la diversidad cultural algo genial.</a:t>
            </a:r>
          </a:p>
        </p:txBody>
      </p:sp>
    </p:spTree>
    <p:extLst>
      <p:ext uri="{BB962C8B-B14F-4D97-AF65-F5344CB8AC3E}">
        <p14:creationId xmlns:p14="http://schemas.microsoft.com/office/powerpoint/2010/main" val="2270353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9612" y="317383"/>
            <a:ext cx="5603966"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smtClean="0">
                <a:ln>
                  <a:noFill/>
                </a:ln>
                <a:solidFill>
                  <a:schemeClr val="tx1"/>
                </a:solidFill>
                <a:effectLst/>
                <a:latin typeface="Arial" panose="020B0604020202020204" pitchFamily="34" charset="0"/>
              </a:rPr>
              <a:t>Diversidad cultural gastronómica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600" b="0" i="0" u="none" strike="noStrike" cap="none" normalizeH="0" baseline="0" dirty="0" smtClean="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600" b="0" i="0" u="none" strike="noStrike" cap="none" normalizeH="0" baseline="0" dirty="0" smtClean="0">
                <a:ln>
                  <a:noFill/>
                </a:ln>
                <a:solidFill>
                  <a:schemeClr val="tx1"/>
                </a:solidFill>
                <a:effectLst/>
                <a:latin typeface="Arial" panose="020B0604020202020204" pitchFamily="34" charset="0"/>
              </a:rPr>
              <a:t>     Los centros comerciales disponen de un área de comida en la cual se puede encontrar una amplia variedad de cadenas de restaurantes que ofrecen diferentes menús gastronómicos típicos de diversos países.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600" b="0" i="0" u="none" strike="noStrike" cap="none" normalizeH="0" baseline="0" dirty="0" smtClean="0">
                <a:ln>
                  <a:noFill/>
                </a:ln>
                <a:solidFill>
                  <a:schemeClr val="tx1"/>
                </a:solidFill>
                <a:effectLst/>
                <a:latin typeface="Arial" panose="020B0604020202020204" pitchFamily="34" charset="0"/>
              </a:rPr>
              <a:t>        Por eso, son muchas personas les gusta ir hasta dichos espacios, a fin de degustar un menú diferente al que acostumbran a comer en casa. Por tanto, se puede observar como un grupo de amigos que comparten una misma mesa degustan comidas típicas diferentes.</a:t>
            </a:r>
          </a:p>
        </p:txBody>
      </p:sp>
      <p:pic>
        <p:nvPicPr>
          <p:cNvPr id="5" name="Picture 2" descr="Diversidad-gastronomí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24" y="3239590"/>
            <a:ext cx="5144742" cy="31089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ChangeArrowheads="1"/>
          </p:cNvSpPr>
          <p:nvPr/>
        </p:nvSpPr>
        <p:spPr bwMode="auto">
          <a:xfrm>
            <a:off x="6204857" y="149373"/>
            <a:ext cx="5590904"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2000" b="1" i="0" u="none" strike="noStrike" cap="none" normalizeH="0" baseline="0" dirty="0" smtClean="0">
                <a:ln>
                  <a:noFill/>
                </a:ln>
                <a:solidFill>
                  <a:srgbClr val="0070C0"/>
                </a:solidFill>
                <a:effectLst/>
                <a:latin typeface="Arial" panose="020B0604020202020204" pitchFamily="34" charset="0"/>
              </a:rPr>
              <a:t>Diversidad cultural musical</a:t>
            </a:r>
            <a:r>
              <a:rPr kumimoji="0" lang="es-MX" altLang="es-MX" sz="2000" b="0" i="0" u="none" strike="noStrike" cap="none" normalizeH="0" baseline="0" dirty="0" smtClean="0">
                <a:ln>
                  <a:noFill/>
                </a:ln>
                <a:solidFill>
                  <a:srgbClr val="0070C0"/>
                </a:solidFill>
                <a:effectLst/>
                <a:latin typeface="Arial" panose="020B0604020202020204" pitchFamily="34" charset="0"/>
              </a:rPr>
              <a:t>  </a:t>
            </a:r>
          </a:p>
          <a:p>
            <a:pPr algn="just"/>
            <a:r>
              <a:rPr kumimoji="0" lang="es-MX" altLang="es-MX" sz="2000" b="0" i="0" u="none" strike="noStrike" cap="none" normalizeH="0" baseline="0" dirty="0" smtClean="0">
                <a:ln>
                  <a:noFill/>
                </a:ln>
                <a:solidFill>
                  <a:srgbClr val="0070C0"/>
                </a:solidFill>
                <a:effectLst/>
                <a:latin typeface="Arial" panose="020B0604020202020204" pitchFamily="34" charset="0"/>
              </a:rPr>
              <a:t>     La </a:t>
            </a:r>
            <a:r>
              <a:rPr lang="es-MX" sz="2000" dirty="0">
                <a:solidFill>
                  <a:srgbClr val="0070C0"/>
                </a:solidFill>
              </a:rPr>
              <a:t>música es una de las expresiones culturales más apreciadas por los seres humanos. </a:t>
            </a:r>
            <a:endParaRPr lang="es-MX" sz="2000" dirty="0" smtClean="0">
              <a:solidFill>
                <a:srgbClr val="0070C0"/>
              </a:solidFill>
            </a:endParaRPr>
          </a:p>
          <a:p>
            <a:pPr algn="just"/>
            <a:r>
              <a:rPr lang="es-MX" sz="2000" dirty="0">
                <a:solidFill>
                  <a:srgbClr val="0070C0"/>
                </a:solidFill>
              </a:rPr>
              <a:t> </a:t>
            </a:r>
            <a:r>
              <a:rPr lang="es-MX" sz="2000" dirty="0" smtClean="0">
                <a:solidFill>
                  <a:srgbClr val="0070C0"/>
                </a:solidFill>
              </a:rPr>
              <a:t>    En </a:t>
            </a:r>
            <a:r>
              <a:rPr lang="es-MX" sz="2000" dirty="0">
                <a:solidFill>
                  <a:srgbClr val="0070C0"/>
                </a:solidFill>
              </a:rPr>
              <a:t>cada país, región o pueblo existe una composición musical que identifica a las personas que pertenecen a una comunidad a través de un género musical, ritmo y letra en particular.</a:t>
            </a:r>
          </a:p>
          <a:p>
            <a:pPr algn="just"/>
            <a:r>
              <a:rPr lang="es-MX" sz="2000" dirty="0" smtClean="0">
                <a:solidFill>
                  <a:srgbClr val="0070C0"/>
                </a:solidFill>
              </a:rPr>
              <a:t>     A </a:t>
            </a:r>
            <a:r>
              <a:rPr lang="es-MX" sz="2000" dirty="0">
                <a:solidFill>
                  <a:srgbClr val="0070C0"/>
                </a:solidFill>
              </a:rPr>
              <a:t>través de la música se relatan historias que pasan de generación en generación como parte de su identidad cultural. Asimismo, muchas de estas composiciones musicales están acompañadas de bailes típicos.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altLang="es-MX" b="0" i="0" u="none" strike="noStrike" cap="none" normalizeH="0" baseline="0" dirty="0" smtClean="0">
              <a:ln>
                <a:noFill/>
              </a:ln>
              <a:solidFill>
                <a:schemeClr val="tx1"/>
              </a:solidFill>
              <a:effectLst/>
              <a:latin typeface="Arial" panose="020B0604020202020204" pitchFamily="34" charset="0"/>
            </a:endParaRPr>
          </a:p>
        </p:txBody>
      </p:sp>
      <p:pic>
        <p:nvPicPr>
          <p:cNvPr id="7" name="Picture 2" descr="Diversidad-mus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530" y="4592413"/>
            <a:ext cx="2443207" cy="226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370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5923" y="139038"/>
            <a:ext cx="10310130" cy="1938992"/>
          </a:xfrm>
          <a:prstGeom prst="rect">
            <a:avLst/>
          </a:prstGeom>
        </p:spPr>
        <p:txBody>
          <a:bodyPr wrap="none">
            <a:spAutoFit/>
          </a:bodyPr>
          <a:lstStyle/>
          <a:p>
            <a:r>
              <a:rPr lang="es-MX" sz="6000" b="1" dirty="0" smtClean="0"/>
              <a:t>Las  Artesanías Mexicanas</a:t>
            </a:r>
          </a:p>
          <a:p>
            <a:r>
              <a:rPr lang="es-MX" sz="6000" b="1" dirty="0"/>
              <a:t>m</a:t>
            </a:r>
            <a:r>
              <a:rPr lang="es-MX" sz="6000" b="1" dirty="0" smtClean="0"/>
              <a:t>ás reconocidas</a:t>
            </a:r>
            <a:endParaRPr lang="es-MX" sz="6000" dirty="0"/>
          </a:p>
        </p:txBody>
      </p:sp>
      <p:sp>
        <p:nvSpPr>
          <p:cNvPr id="6" name="Rectángulo 5"/>
          <p:cNvSpPr/>
          <p:nvPr/>
        </p:nvSpPr>
        <p:spPr>
          <a:xfrm>
            <a:off x="332928" y="2018369"/>
            <a:ext cx="4636940" cy="4524315"/>
          </a:xfrm>
          <a:prstGeom prst="rect">
            <a:avLst/>
          </a:prstGeom>
        </p:spPr>
        <p:txBody>
          <a:bodyPr wrap="square">
            <a:spAutoFit/>
          </a:bodyPr>
          <a:lstStyle/>
          <a:p>
            <a:r>
              <a:rPr lang="es-MX" sz="3200" dirty="0"/>
              <a:t>1</a:t>
            </a:r>
            <a:r>
              <a:rPr lang="es-MX" sz="3200" dirty="0" smtClean="0"/>
              <a:t>.- </a:t>
            </a:r>
            <a:r>
              <a:rPr lang="es-MX" sz="3200" dirty="0" err="1" smtClean="0"/>
              <a:t>Alebrijes</a:t>
            </a:r>
            <a:endParaRPr lang="es-MX" sz="3200" dirty="0" smtClean="0"/>
          </a:p>
          <a:p>
            <a:r>
              <a:rPr lang="es-MX" sz="3200" dirty="0" smtClean="0"/>
              <a:t>2.- Sombrero de Charro</a:t>
            </a:r>
          </a:p>
          <a:p>
            <a:r>
              <a:rPr lang="es-MX" sz="3200" dirty="0" smtClean="0"/>
              <a:t>3.- Barro negro</a:t>
            </a:r>
          </a:p>
          <a:p>
            <a:r>
              <a:rPr lang="es-MX" sz="3200" dirty="0" smtClean="0"/>
              <a:t>4.- Talavera Poblana</a:t>
            </a:r>
          </a:p>
          <a:p>
            <a:r>
              <a:rPr lang="es-MX" sz="3200" dirty="0" smtClean="0"/>
              <a:t>5.- Rebozo</a:t>
            </a:r>
          </a:p>
          <a:p>
            <a:r>
              <a:rPr lang="es-MX" sz="3200" dirty="0" smtClean="0"/>
              <a:t>6.- Árbol de la Vida</a:t>
            </a:r>
          </a:p>
          <a:p>
            <a:r>
              <a:rPr lang="es-MX" sz="3200" dirty="0" smtClean="0"/>
              <a:t>7.- Sarape</a:t>
            </a:r>
          </a:p>
          <a:p>
            <a:r>
              <a:rPr lang="es-MX" sz="3200" dirty="0" smtClean="0"/>
              <a:t>8.- Platería</a:t>
            </a:r>
          </a:p>
          <a:p>
            <a:r>
              <a:rPr lang="es-MX" sz="3200" dirty="0" smtClean="0"/>
              <a:t>9.- Barro</a:t>
            </a:r>
            <a:endParaRPr lang="es-MX" sz="3200" dirty="0"/>
          </a:p>
        </p:txBody>
      </p:sp>
      <p:sp>
        <p:nvSpPr>
          <p:cNvPr id="7" name="Rectángulo 6"/>
          <p:cNvSpPr/>
          <p:nvPr/>
        </p:nvSpPr>
        <p:spPr>
          <a:xfrm>
            <a:off x="2895600" y="6481030"/>
            <a:ext cx="9296400" cy="369332"/>
          </a:xfrm>
          <a:prstGeom prst="rect">
            <a:avLst/>
          </a:prstGeom>
        </p:spPr>
        <p:txBody>
          <a:bodyPr wrap="square">
            <a:spAutoFit/>
          </a:bodyPr>
          <a:lstStyle/>
          <a:p>
            <a:r>
              <a:rPr lang="es-MX" dirty="0"/>
              <a:t>https://www.mexicodesconocido.com.mx/artesanias-representativas-mexico.html</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2252" y="2779915"/>
            <a:ext cx="2917371" cy="1463415"/>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852" y="4321562"/>
            <a:ext cx="2468880" cy="2196903"/>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0728" y="1008840"/>
            <a:ext cx="2368731" cy="1337121"/>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8191" y="865991"/>
            <a:ext cx="2528202" cy="1790794"/>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0385" y="2479018"/>
            <a:ext cx="2280864" cy="2202180"/>
          </a:xfrm>
          <a:prstGeom prst="rect">
            <a:avLst/>
          </a:prstGeom>
        </p:spPr>
      </p:pic>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3039" y="4814255"/>
            <a:ext cx="2896420" cy="1641021"/>
          </a:xfrm>
          <a:prstGeom prst="rect">
            <a:avLst/>
          </a:prstGeom>
        </p:spPr>
      </p:pic>
    </p:spTree>
    <p:extLst>
      <p:ext uri="{BB962C8B-B14F-4D97-AF65-F5344CB8AC3E}">
        <p14:creationId xmlns:p14="http://schemas.microsoft.com/office/powerpoint/2010/main" val="2958017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596" y="741010"/>
            <a:ext cx="6865354" cy="5590903"/>
          </a:xfrm>
          <a:prstGeom prst="rect">
            <a:avLst/>
          </a:prstGeom>
        </p:spPr>
      </p:pic>
      <p:sp>
        <p:nvSpPr>
          <p:cNvPr id="3" name="Rectángulo 2"/>
          <p:cNvSpPr/>
          <p:nvPr/>
        </p:nvSpPr>
        <p:spPr>
          <a:xfrm>
            <a:off x="181981" y="741010"/>
            <a:ext cx="4121898" cy="1107996"/>
          </a:xfrm>
          <a:prstGeom prst="rect">
            <a:avLst/>
          </a:prstGeom>
        </p:spPr>
        <p:txBody>
          <a:bodyPr wrap="none">
            <a:spAutoFit/>
          </a:bodyPr>
          <a:lstStyle/>
          <a:p>
            <a:r>
              <a:rPr lang="es-MX" sz="6600" b="1" dirty="0" err="1" smtClean="0"/>
              <a:t>alebrijes</a:t>
            </a:r>
            <a:r>
              <a:rPr lang="es-MX" sz="6600" dirty="0" smtClean="0"/>
              <a:t> </a:t>
            </a:r>
            <a:endParaRPr lang="es-MX" sz="6600" dirty="0"/>
          </a:p>
        </p:txBody>
      </p:sp>
      <p:sp>
        <p:nvSpPr>
          <p:cNvPr id="4" name="Rectángulo 3"/>
          <p:cNvSpPr/>
          <p:nvPr/>
        </p:nvSpPr>
        <p:spPr>
          <a:xfrm>
            <a:off x="382104" y="2186242"/>
            <a:ext cx="4295471" cy="369332"/>
          </a:xfrm>
          <a:prstGeom prst="rect">
            <a:avLst/>
          </a:prstGeom>
        </p:spPr>
        <p:txBody>
          <a:bodyPr wrap="none">
            <a:spAutoFit/>
          </a:bodyPr>
          <a:lstStyle/>
          <a:p>
            <a:r>
              <a:rPr lang="es-MX" dirty="0"/>
              <a:t>https://es.wikipedia.org/wiki/Alebrije</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55" y="2892810"/>
            <a:ext cx="3673840" cy="3370217"/>
          </a:xfrm>
          <a:prstGeom prst="rect">
            <a:avLst/>
          </a:prstGeom>
        </p:spPr>
      </p:pic>
    </p:spTree>
    <p:extLst>
      <p:ext uri="{BB962C8B-B14F-4D97-AF65-F5344CB8AC3E}">
        <p14:creationId xmlns:p14="http://schemas.microsoft.com/office/powerpoint/2010/main" val="4021024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8714" y="796834"/>
            <a:ext cx="3289663" cy="4898571"/>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926" y="2024742"/>
            <a:ext cx="3407229" cy="515982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692" y="796834"/>
            <a:ext cx="3550920" cy="5421086"/>
          </a:xfrm>
          <a:prstGeom prst="rect">
            <a:avLst/>
          </a:prstGeom>
        </p:spPr>
      </p:pic>
    </p:spTree>
    <p:extLst>
      <p:ext uri="{BB962C8B-B14F-4D97-AF65-F5344CB8AC3E}">
        <p14:creationId xmlns:p14="http://schemas.microsoft.com/office/powerpoint/2010/main" val="1084411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5996" y="208393"/>
            <a:ext cx="4183455" cy="4869656"/>
          </a:xfrm>
          <a:prstGeom prst="rect">
            <a:avLst/>
          </a:prstGeom>
        </p:spPr>
      </p:pic>
      <p:sp>
        <p:nvSpPr>
          <p:cNvPr id="4" name="Rectángulo 3"/>
          <p:cNvSpPr/>
          <p:nvPr/>
        </p:nvSpPr>
        <p:spPr>
          <a:xfrm>
            <a:off x="330925" y="208393"/>
            <a:ext cx="6631578" cy="4524315"/>
          </a:xfrm>
          <a:prstGeom prst="rect">
            <a:avLst/>
          </a:prstGeom>
        </p:spPr>
        <p:txBody>
          <a:bodyPr wrap="square">
            <a:spAutoFit/>
          </a:bodyPr>
          <a:lstStyle/>
          <a:p>
            <a:pPr algn="just"/>
            <a:r>
              <a:rPr lang="es-MX" dirty="0" smtClean="0"/>
              <a:t>   El </a:t>
            </a:r>
            <a:r>
              <a:rPr lang="es-MX" b="1" dirty="0" err="1"/>
              <a:t>alebrije</a:t>
            </a:r>
            <a:r>
              <a:rPr lang="es-MX" dirty="0"/>
              <a:t> es un tipo de artesanía originaria de </a:t>
            </a:r>
            <a:r>
              <a:rPr lang="es-MX" dirty="0">
                <a:hlinkClick r:id="rId3" tooltip="México"/>
              </a:rPr>
              <a:t>México</a:t>
            </a:r>
            <a:r>
              <a:rPr lang="es-MX" dirty="0"/>
              <a:t>. </a:t>
            </a:r>
            <a:endParaRPr lang="es-MX" dirty="0" smtClean="0"/>
          </a:p>
          <a:p>
            <a:pPr algn="just"/>
            <a:r>
              <a:rPr lang="es-MX" dirty="0" smtClean="0"/>
              <a:t>   Se </a:t>
            </a:r>
            <a:r>
              <a:rPr lang="es-MX" dirty="0"/>
              <a:t>trata de artesanías fabricadas con la técnica de la </a:t>
            </a:r>
            <a:r>
              <a:rPr lang="es-MX" dirty="0">
                <a:hlinkClick r:id="rId4" tooltip="Cartonería"/>
              </a:rPr>
              <a:t>cartonería</a:t>
            </a:r>
            <a:r>
              <a:rPr lang="es-MX" dirty="0"/>
              <a:t>, que se pintan con colores mayormente alegres y vibrantes. </a:t>
            </a:r>
            <a:endParaRPr lang="es-MX" dirty="0" smtClean="0"/>
          </a:p>
          <a:p>
            <a:pPr algn="just"/>
            <a:r>
              <a:rPr lang="es-MX" dirty="0"/>
              <a:t> </a:t>
            </a:r>
            <a:r>
              <a:rPr lang="es-MX" dirty="0" smtClean="0"/>
              <a:t>  Los </a:t>
            </a:r>
            <a:r>
              <a:rPr lang="es-MX" dirty="0" err="1"/>
              <a:t>alebrijes</a:t>
            </a:r>
            <a:r>
              <a:rPr lang="es-MX" dirty="0"/>
              <a:t> son seres imaginarios conformados por elementos fisonómicos de animales diferentes, una combinación de varios animales, no solo fantásticos sino también reales que forman un ser alucinante. </a:t>
            </a:r>
          </a:p>
          <a:p>
            <a:pPr algn="just"/>
            <a:r>
              <a:rPr lang="es-MX" dirty="0" smtClean="0"/>
              <a:t>   La </a:t>
            </a:r>
            <a:r>
              <a:rPr lang="es-MX" dirty="0"/>
              <a:t>cartonería, una técnica utilizada en </a:t>
            </a:r>
            <a:r>
              <a:rPr lang="es-MX" dirty="0">
                <a:hlinkClick r:id="rId3" tooltip="México"/>
              </a:rPr>
              <a:t>México</a:t>
            </a:r>
            <a:r>
              <a:rPr lang="es-MX" dirty="0"/>
              <a:t> para la elaboración de </a:t>
            </a:r>
            <a:r>
              <a:rPr lang="es-MX" dirty="0">
                <a:hlinkClick r:id="rId5" tooltip="Piñata"/>
              </a:rPr>
              <a:t>piñatas</a:t>
            </a:r>
            <a:r>
              <a:rPr lang="es-MX" dirty="0"/>
              <a:t> y judas mexicanos, consiste en el modelado del papel, por lo regular </a:t>
            </a:r>
            <a:r>
              <a:rPr lang="es-MX" dirty="0">
                <a:hlinkClick r:id="rId6" tooltip="Papel Prensa"/>
              </a:rPr>
              <a:t>papel de periódico</a:t>
            </a:r>
            <a:r>
              <a:rPr lang="es-MX" dirty="0"/>
              <a:t>, con cartón. </a:t>
            </a:r>
            <a:endParaRPr lang="es-MX" dirty="0" smtClean="0"/>
          </a:p>
          <a:p>
            <a:pPr algn="just"/>
            <a:r>
              <a:rPr lang="es-MX" dirty="0"/>
              <a:t> </a:t>
            </a:r>
            <a:r>
              <a:rPr lang="es-MX" dirty="0" smtClean="0"/>
              <a:t>  En </a:t>
            </a:r>
            <a:r>
              <a:rPr lang="es-MX" dirty="0"/>
              <a:t>la técnica empleada para los </a:t>
            </a:r>
            <a:r>
              <a:rPr lang="es-MX" dirty="0" err="1"/>
              <a:t>alebrijes</a:t>
            </a:r>
            <a:r>
              <a:rPr lang="es-MX" dirty="0"/>
              <a:t> se usa una estructura de </a:t>
            </a:r>
            <a:r>
              <a:rPr lang="es-MX" dirty="0">
                <a:hlinkClick r:id="rId7" tooltip="Alambre"/>
              </a:rPr>
              <a:t>alambre</a:t>
            </a:r>
            <a:r>
              <a:rPr lang="es-MX" dirty="0"/>
              <a:t> o de carrizo sobre la que se procede </a:t>
            </a:r>
            <a:r>
              <a:rPr lang="es-MX" dirty="0" smtClean="0"/>
              <a:t> </a:t>
            </a:r>
            <a:r>
              <a:rPr lang="es-MX" dirty="0"/>
              <a:t>con papel y cartón; y por último, se realiza el </a:t>
            </a:r>
            <a:r>
              <a:rPr lang="es-MX" dirty="0">
                <a:hlinkClick r:id="rId8" tooltip="Acabado"/>
              </a:rPr>
              <a:t>acabado</a:t>
            </a:r>
            <a:r>
              <a:rPr lang="es-MX" dirty="0"/>
              <a:t> con diversas técnicas de </a:t>
            </a:r>
            <a:r>
              <a:rPr lang="es-MX" dirty="0">
                <a:hlinkClick r:id="rId9" tooltip="Pintura"/>
              </a:rPr>
              <a:t>pintura</a:t>
            </a:r>
            <a:r>
              <a:rPr lang="es-MX" dirty="0"/>
              <a:t> de los </a:t>
            </a:r>
            <a:r>
              <a:rPr lang="es-MX" dirty="0" err="1"/>
              <a:t>alebrijes</a:t>
            </a:r>
            <a:r>
              <a:rPr lang="es-MX" dirty="0"/>
              <a:t>. </a:t>
            </a:r>
          </a:p>
        </p:txBody>
      </p:sp>
    </p:spTree>
    <p:extLst>
      <p:ext uri="{BB962C8B-B14F-4D97-AF65-F5344CB8AC3E}">
        <p14:creationId xmlns:p14="http://schemas.microsoft.com/office/powerpoint/2010/main" val="1982871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170" y="199775"/>
            <a:ext cx="10942448"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smtClean="0">
                <a:ln>
                  <a:noFill/>
                </a:ln>
                <a:solidFill>
                  <a:schemeClr val="tx1"/>
                </a:solidFill>
                <a:effectLst/>
                <a:latin typeface="Arial" panose="020B0604020202020204" pitchFamily="34" charset="0"/>
              </a:rPr>
              <a:t>Origen de los </a:t>
            </a:r>
            <a:r>
              <a:rPr kumimoji="0" lang="es-MX" altLang="es-MX" sz="1600" b="1" i="0" u="none" strike="noStrike" cap="none" normalizeH="0" baseline="0" dirty="0" err="1" smtClean="0">
                <a:ln>
                  <a:noFill/>
                </a:ln>
                <a:solidFill>
                  <a:schemeClr val="tx1"/>
                </a:solidFill>
                <a:effectLst/>
                <a:latin typeface="Arial" panose="020B0604020202020204" pitchFamily="34" charset="0"/>
              </a:rPr>
              <a:t>alebrijes</a:t>
            </a:r>
            <a:endParaRPr kumimoji="0" lang="es-MX" altLang="es-MX" sz="1600" b="1"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     En 1936,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2" tooltip="Pedro Linares López"/>
              </a:rPr>
              <a:t>Pedro Linares López</a:t>
            </a:r>
            <a:r>
              <a:rPr kumimoji="0" lang="es-MX" altLang="es-MX" sz="1800" b="0" i="0" u="none" strike="noStrike" cap="none" normalizeH="0" baseline="0" dirty="0" smtClean="0">
                <a:ln>
                  <a:noFill/>
                </a:ln>
                <a:solidFill>
                  <a:schemeClr val="tx1"/>
                </a:solidFill>
                <a:effectLst/>
                <a:latin typeface="Arial" panose="020B0604020202020204" pitchFamily="34" charset="0"/>
              </a:rPr>
              <a:t>, cartonero de oficio y originario de la Ciudad de México, enfermó, perdió la conciencia y cayó en un profundo sueño, cuando tenía 30 años; el cual, le revelaría unas criaturas extrañas que cambiarían su destino como artesano de </a:t>
            </a:r>
            <a:r>
              <a:rPr kumimoji="0" lang="es-MX" altLang="es-MX" sz="1800" b="0" i="0" u="none" strike="noStrike" cap="none" normalizeH="0" baseline="0" dirty="0" smtClean="0">
                <a:ln>
                  <a:noFill/>
                </a:ln>
                <a:solidFill>
                  <a:schemeClr val="tx1"/>
                </a:solidFill>
                <a:effectLst/>
                <a:latin typeface="Arial" panose="020B0604020202020204" pitchFamily="34" charset="0"/>
                <a:hlinkClick r:id="rId3" tooltip="Mercado de La Merced"/>
              </a:rPr>
              <a:t>La Merced</a:t>
            </a:r>
            <a:r>
              <a:rPr kumimoji="0" lang="es-MX" altLang="es-MX" sz="1800" b="0" i="0" u="none" strike="noStrike" cap="none" normalizeH="0" baseline="0" dirty="0" smtClean="0">
                <a:ln>
                  <a:noFill/>
                </a:ln>
                <a:solidFill>
                  <a:schemeClr val="tx1"/>
                </a:solidFill>
                <a:effectLst/>
                <a:latin typeface="Arial" panose="020B0604020202020204" pitchFamily="34" charset="0"/>
              </a:rPr>
              <a:t>. Enfermo y sin acceso a médicos que pudieran tratar su enfermedad, sus hermanas intentaron hacerlo reaccionar con remedios caseros sin resultado alguno. </a:t>
            </a:r>
          </a:p>
        </p:txBody>
      </p:sp>
      <p:sp>
        <p:nvSpPr>
          <p:cNvPr id="3" name="Rectángulo 2"/>
          <p:cNvSpPr/>
          <p:nvPr/>
        </p:nvSpPr>
        <p:spPr>
          <a:xfrm>
            <a:off x="343989" y="2123110"/>
            <a:ext cx="11412582" cy="2031325"/>
          </a:xfrm>
          <a:prstGeom prst="rect">
            <a:avLst/>
          </a:prstGeom>
        </p:spPr>
        <p:txBody>
          <a:bodyPr wrap="square">
            <a:spAutoFit/>
          </a:bodyPr>
          <a:lstStyle/>
          <a:p>
            <a:pPr algn="just"/>
            <a:r>
              <a:rPr lang="es-MX" dirty="0"/>
              <a:t>Se dice que, en cama e inconsciente, Pedro soñaba con un lugar extraño e interesante, muy apacible, algo así como un bosque en el que había árboles, rocas y animales; podía ver las nubes y el cielo de aquel mágico escenario. Él sentía que todo estaba en calma, no experimentaba dolor alguno y era feliz por estar caminando en ese lugar; sin embargo, de </a:t>
            </a:r>
            <a:r>
              <a:rPr lang="es-MX" dirty="0" err="1"/>
              <a:t>repente,los</a:t>
            </a:r>
            <a:r>
              <a:rPr lang="es-MX" dirty="0"/>
              <a:t> animales se convirtieron en criaturas extrañas; se trataba de animales que no podía distinguir porque eran de una naturaleza muy rara. Don Pedro vio un burro con alas, un gallo con cuernos de toro, un león con cabeza de perro. Todos esos animales gritaban al unísono una sola palabra: </a:t>
            </a:r>
            <a:r>
              <a:rPr lang="es-MX" i="1" dirty="0"/>
              <a:t>¡</a:t>
            </a:r>
            <a:r>
              <a:rPr lang="es-MX" i="1" dirty="0" err="1"/>
              <a:t>Alebrijes</a:t>
            </a:r>
            <a:r>
              <a:rPr lang="es-MX" i="1" dirty="0"/>
              <a:t>!</a:t>
            </a:r>
            <a:r>
              <a:rPr lang="es-MX" dirty="0"/>
              <a:t> Gritaban más y más fuerte: </a:t>
            </a:r>
            <a:r>
              <a:rPr lang="es-MX" i="1" dirty="0"/>
              <a:t>¡</a:t>
            </a:r>
            <a:r>
              <a:rPr lang="es-MX" i="1" dirty="0" err="1"/>
              <a:t>Alebrijes</a:t>
            </a:r>
            <a:r>
              <a:rPr lang="es-MX" i="1" dirty="0"/>
              <a:t>, </a:t>
            </a:r>
            <a:r>
              <a:rPr lang="es-MX" i="1" dirty="0" err="1"/>
              <a:t>alebrijes</a:t>
            </a:r>
            <a:r>
              <a:rPr lang="es-MX" i="1" dirty="0"/>
              <a:t>, </a:t>
            </a:r>
            <a:r>
              <a:rPr lang="es-MX" i="1" dirty="0" err="1"/>
              <a:t>alebrijes</a:t>
            </a:r>
            <a:r>
              <a:rPr lang="es-MX" i="1" dirty="0"/>
              <a:t>!</a:t>
            </a:r>
            <a:r>
              <a:rPr lang="es-MX" dirty="0"/>
              <a:t> </a:t>
            </a:r>
            <a:r>
              <a:rPr lang="es-MX" baseline="30000" dirty="0">
                <a:hlinkClick r:id="rId4"/>
              </a:rPr>
              <a:t>1</a:t>
            </a:r>
            <a:r>
              <a:rPr lang="es-MX" dirty="0"/>
              <a:t>​ </a:t>
            </a:r>
          </a:p>
        </p:txBody>
      </p:sp>
      <p:sp>
        <p:nvSpPr>
          <p:cNvPr id="4" name="Rectángulo 3"/>
          <p:cNvSpPr/>
          <p:nvPr/>
        </p:nvSpPr>
        <p:spPr>
          <a:xfrm>
            <a:off x="343989" y="4540864"/>
            <a:ext cx="11530148" cy="1754326"/>
          </a:xfrm>
          <a:prstGeom prst="rect">
            <a:avLst/>
          </a:prstGeom>
        </p:spPr>
        <p:txBody>
          <a:bodyPr wrap="square">
            <a:spAutoFit/>
          </a:bodyPr>
          <a:lstStyle/>
          <a:p>
            <a:pPr algn="just"/>
            <a:r>
              <a:rPr lang="es-MX" dirty="0"/>
              <a:t> Pedro siguió su camino en aquel fantástico sueño y mientras recorría un sendero de piedras vio a un hombre que caminaba tranquilamente y le pidió ayuda para salir de aquel lugar. El hombre le respondió que él no debía estar allí todavía y que tenía que seguir andando pues a unos cuantos metros había una salida. </a:t>
            </a:r>
          </a:p>
          <a:p>
            <a:pPr algn="just"/>
            <a:r>
              <a:rPr lang="es-MX" dirty="0"/>
              <a:t>   Pedro corrió y corrió hasta que quedó frente a una ventana estrecha por la que apenas pudo escabullirse, momento en el que despertó. </a:t>
            </a:r>
          </a:p>
        </p:txBody>
      </p:sp>
    </p:spTree>
    <p:extLst>
      <p:ext uri="{BB962C8B-B14F-4D97-AF65-F5344CB8AC3E}">
        <p14:creationId xmlns:p14="http://schemas.microsoft.com/office/powerpoint/2010/main" val="13721829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po de mader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TM03090434[[fn=Letras en madera]]</Template>
  <TotalTime>511</TotalTime>
  <Words>2011</Words>
  <Application>Microsoft Office PowerPoint</Application>
  <PresentationFormat>Panorámica</PresentationFormat>
  <Paragraphs>86</Paragraphs>
  <Slides>15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15</vt:i4>
      </vt:variant>
    </vt:vector>
  </HeadingPairs>
  <TitlesOfParts>
    <vt:vector size="20" baseType="lpstr">
      <vt:lpstr>Arial</vt:lpstr>
      <vt:lpstr>Rockwell</vt:lpstr>
      <vt:lpstr>Rockwell Condensed</vt:lpstr>
      <vt:lpstr>Wingdings</vt:lpstr>
      <vt:lpstr>Tipo de madera</vt:lpstr>
      <vt:lpstr>Patrimonio  y diversidad cultural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Patrimonio  y diversidad cultural</dc:title>
  <dc:creator>Usuario de Windows</dc:creator>
  <cp:lastModifiedBy>Usuario de Windows</cp:lastModifiedBy>
  <cp:revision>15</cp:revision>
  <dcterms:created xsi:type="dcterms:W3CDTF">2020-05-15T20:51:13Z</dcterms:created>
  <dcterms:modified xsi:type="dcterms:W3CDTF">2020-05-16T05:35:44Z</dcterms:modified>
</cp:coreProperties>
</file>